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8" r:id="rId2"/>
    <p:sldId id="286" r:id="rId3"/>
    <p:sldId id="284" r:id="rId4"/>
    <p:sldId id="263" r:id="rId5"/>
    <p:sldId id="287" r:id="rId6"/>
    <p:sldId id="278" r:id="rId7"/>
    <p:sldId id="279" r:id="rId8"/>
    <p:sldId id="280" r:id="rId9"/>
    <p:sldId id="261" r:id="rId10"/>
    <p:sldId id="277" r:id="rId11"/>
    <p:sldId id="269" r:id="rId12"/>
    <p:sldId id="274" r:id="rId13"/>
    <p:sldId id="285" r:id="rId14"/>
    <p:sldId id="275" r:id="rId15"/>
    <p:sldId id="282" r:id="rId16"/>
    <p:sldId id="266" r:id="rId17"/>
    <p:sldId id="276" r:id="rId18"/>
    <p:sldId id="259" r:id="rId19"/>
    <p:sldId id="281" r:id="rId20"/>
    <p:sldId id="28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09F33-A784-4F0C-824D-831D9F99F615}" type="datetimeFigureOut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8F71A-F6F4-4386-BF8F-BB14CC5985E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5398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F71A-F6F4-4386-BF8F-BB14CC5985E8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752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F71A-F6F4-4386-BF8F-BB14CC5985E8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4280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F71A-F6F4-4386-BF8F-BB14CC5985E8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0217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F71A-F6F4-4386-BF8F-BB14CC5985E8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5162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F71A-F6F4-4386-BF8F-BB14CC5985E8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47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E680-C135-4D4E-B098-C88E1551B74E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29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CB0-2D0E-45CE-961A-807541320782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908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082-C2DA-4896-862C-ADBC004DB2F6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8401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B95C-F207-4897-8A02-CE1A0D55F1CB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231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FE12-09B0-4071-AF97-B90D6223E788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6016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8BBB-2FCB-4F08-9B1E-243F807F3460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874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D40-7845-4CD8-BD6C-90F662983744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7648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E56-35A2-4D5C-AA7F-610A3EB3622F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3860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8C09-105D-4ACF-AD6F-6151F28590C8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5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2D99-40D5-43D5-BAAF-B8EC4B6A5B40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723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DA37-4727-45D2-9A00-2A2EA8A7A16A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6149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25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1564-A057-4BAD-A706-85B012F15E3E}" type="datetime1">
              <a:rPr lang="pl-PL" smtClean="0"/>
              <a:pPr/>
              <a:t>06.12.2020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1A8B-9080-471A-A81C-C72FC85522F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6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147582"/>
            <a:ext cx="11708397" cy="6573893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1609344" y="1864867"/>
            <a:ext cx="9171432" cy="258532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grudnia</a:t>
            </a:r>
          </a:p>
          <a:p>
            <a:pPr algn="ctr"/>
            <a:r>
              <a:rPr lang="pl-PL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Międzynarodowy Dzień Wolontariusza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7912" y="2064693"/>
            <a:ext cx="775845" cy="700560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70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21987" y="2584768"/>
            <a:ext cx="11143033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3200" dirty="0" smtClean="0">
                <a:effectLst/>
                <a:latin typeface="Arial" panose="020B0604020202020204" pitchFamily="34" charset="0"/>
              </a:rPr>
              <a:t>Obecnie najbardziej popularna </a:t>
            </a:r>
          </a:p>
          <a:p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definicja wolontariatu </a:t>
            </a:r>
          </a:p>
          <a:p>
            <a:r>
              <a:rPr lang="pl-PL" sz="4000" dirty="0" smtClean="0">
                <a:effectLst/>
                <a:latin typeface="Arial" panose="020B0604020202020204" pitchFamily="34" charset="0"/>
              </a:rPr>
              <a:t>mówi, że wolontariat to dobrowolne, bezpłatne, świadome działanie na rzecz innych, wykraczające poza związki „rodzinno-koleżeńsko-przyjacielskie”</a:t>
            </a:r>
            <a:endParaRPr lang="pl-PL" sz="4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Podobny obra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814">
            <a:off x="8555815" y="1405925"/>
            <a:ext cx="3083516" cy="1713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1" y="148225"/>
            <a:ext cx="2358515" cy="2011022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433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69651" y="2117657"/>
            <a:ext cx="118223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effectLst/>
                <a:latin typeface="Arial" panose="020B0604020202020204" pitchFamily="34" charset="0"/>
              </a:rPr>
              <a:t>W powszechnej opinii uważa się, że </a:t>
            </a:r>
            <a:r>
              <a:rPr lang="pl-PL" sz="3600" b="1" dirty="0" smtClean="0">
                <a:effectLst/>
                <a:latin typeface="Arial" panose="020B0604020202020204" pitchFamily="34" charset="0"/>
              </a:rPr>
              <a:t>wolontariusze </a:t>
            </a:r>
          </a:p>
          <a:p>
            <a:r>
              <a:rPr lang="pl-PL" sz="3600" dirty="0" smtClean="0">
                <a:effectLst/>
                <a:latin typeface="Arial" panose="020B0604020202020204" pitchFamily="34" charset="0"/>
              </a:rPr>
              <a:t>są</a:t>
            </a:r>
            <a:r>
              <a:rPr lang="pl-PL" sz="36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pl-PL" sz="3600" dirty="0" smtClean="0">
                <a:effectLst/>
                <a:latin typeface="Arial" panose="020B0604020202020204" pitchFamily="34" charset="0"/>
              </a:rPr>
              <a:t>osobami, które podejmują się różnych społecznie pożytecznych akcji z potrzeby serca i wewnętrznej motywacji pomagania innym. </a:t>
            </a:r>
          </a:p>
          <a:p>
            <a:r>
              <a:rPr lang="pl-PL" sz="3600" dirty="0" smtClean="0">
                <a:latin typeface="Arial" panose="020B0604020202020204" pitchFamily="34" charset="0"/>
              </a:rPr>
              <a:t>To prawda, ale…</a:t>
            </a:r>
            <a:endParaRPr lang="pl-PL" sz="2800" dirty="0" smtClean="0">
              <a:effectLst/>
              <a:latin typeface="Arial" panose="020B0604020202020204" pitchFamily="34" charset="0"/>
            </a:endParaRPr>
          </a:p>
          <a:p>
            <a:r>
              <a:rPr lang="pl-PL" sz="2800" dirty="0" smtClean="0">
                <a:effectLst/>
                <a:latin typeface="Arial" panose="020B0604020202020204" pitchFamily="34" charset="0"/>
              </a:rPr>
              <a:t>Wolontariat nie opiera się jednak tylko na spontanicznym zaangażowaniu </a:t>
            </a:r>
          </a:p>
          <a:p>
            <a:r>
              <a:rPr lang="pl-PL" sz="2800" dirty="0" smtClean="0">
                <a:effectLst/>
                <a:latin typeface="Arial" panose="020B0604020202020204" pitchFamily="34" charset="0"/>
              </a:rPr>
              <a:t>społecznym–chodzi w nim o to, aby temu zaangażowaniu ochotników nadać pewne ramy działania oraz zabezpieczyć ich interesy np. bezpieczeństwo.</a:t>
            </a:r>
            <a:endParaRPr lang="pl-PL" sz="28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1829"/>
            <a:ext cx="8077200" cy="1631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5" y="394447"/>
            <a:ext cx="1526729" cy="1301788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2882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5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5794"/>
            <a:ext cx="8077200" cy="1903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76136" y="2821231"/>
            <a:ext cx="11439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Wolontariat </a:t>
            </a:r>
            <a:r>
              <a:rPr lang="pl-PL" sz="4000" dirty="0" smtClean="0">
                <a:effectLst/>
                <a:latin typeface="Arial" panose="020B0604020202020204" pitchFamily="34" charset="0"/>
              </a:rPr>
              <a:t>to nie tylko niesienie pomocy  innym, czy dobra zabawa w trakcie ciekawych akcji.</a:t>
            </a:r>
          </a:p>
          <a:p>
            <a:endParaRPr lang="pl-PL" sz="2000" dirty="0" smtClean="0">
              <a:effectLst/>
              <a:latin typeface="Arial" panose="020B0604020202020204" pitchFamily="34" charset="0"/>
            </a:endParaRPr>
          </a:p>
          <a:p>
            <a:r>
              <a:rPr lang="pl-PL" sz="3200" dirty="0" smtClean="0">
                <a:effectLst/>
                <a:latin typeface="Arial" panose="020B0604020202020204" pitchFamily="34" charset="0"/>
              </a:rPr>
              <a:t>Wolontariusze podczas działania na rzecz innych </a:t>
            </a:r>
            <a:r>
              <a:rPr lang="pl-PL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też zyskują!, </a:t>
            </a:r>
            <a:r>
              <a:rPr lang="pl-PL" sz="3200" dirty="0" smtClean="0">
                <a:effectLst/>
                <a:latin typeface="Arial" panose="020B0604020202020204" pitchFamily="34" charset="0"/>
              </a:rPr>
              <a:t>np.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mogą zdobyć szereg umiejętności przydatnych w życiu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pl-PL" sz="3200" dirty="0" smtClean="0">
              <a:effectLst/>
              <a:latin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1" y="724150"/>
            <a:ext cx="1861149" cy="1586936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852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1026" name="Picture 2" descr="C:\Users\user\Desktop\wolontariat_fota_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504" y="218743"/>
            <a:ext cx="9157253" cy="6467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5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02287"/>
            <a:ext cx="6096000" cy="1436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51006" y="2956732"/>
            <a:ext cx="114899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/>
                <a:latin typeface="Arial" panose="020B0604020202020204" pitchFamily="34" charset="0"/>
              </a:rPr>
              <a:t>Wolontariusze i ich działalność </a:t>
            </a:r>
          </a:p>
          <a:p>
            <a:pPr algn="ctr"/>
            <a:r>
              <a:rPr lang="pl-PL" sz="4000" b="1" dirty="0" smtClean="0">
                <a:effectLst/>
                <a:latin typeface="Arial" panose="020B0604020202020204" pitchFamily="34" charset="0"/>
              </a:rPr>
              <a:t>jest chroniona przez </a:t>
            </a:r>
            <a:r>
              <a:rPr lang="pl-PL" sz="5400" b="1" u="sng" dirty="0" smtClean="0">
                <a:effectLst/>
                <a:latin typeface="Arial" panose="020B0604020202020204" pitchFamily="34" charset="0"/>
              </a:rPr>
              <a:t>PRAWO !</a:t>
            </a:r>
          </a:p>
          <a:p>
            <a:r>
              <a:rPr lang="pl-PL" sz="2800" b="1" dirty="0" smtClean="0"/>
              <a:t>ustawą</a:t>
            </a:r>
            <a:r>
              <a:rPr lang="pl-PL" sz="2800" dirty="0" smtClean="0"/>
              <a:t> </a:t>
            </a:r>
            <a:r>
              <a:rPr lang="pl-PL" sz="2800" dirty="0"/>
              <a:t>z dnia 24 kwietnia 2003 r. o działalności pożytku publicznego </a:t>
            </a:r>
            <a:endParaRPr lang="pl-PL" sz="2800" dirty="0" smtClean="0"/>
          </a:p>
          <a:p>
            <a:r>
              <a:rPr lang="pl-PL" sz="2800" dirty="0" smtClean="0"/>
              <a:t>i </a:t>
            </a:r>
            <a:r>
              <a:rPr lang="pl-PL" sz="2800" dirty="0"/>
              <a:t>o wolontariacie (Dz.U. z 2010 r</a:t>
            </a:r>
            <a:r>
              <a:rPr lang="pl-PL" sz="2800" dirty="0" smtClean="0"/>
              <a:t>.,Nr </a:t>
            </a:r>
            <a:r>
              <a:rPr lang="pl-PL" sz="2800" dirty="0"/>
              <a:t>234, poz. 1536 z późn. zm</a:t>
            </a:r>
            <a:r>
              <a:rPr lang="pl-PL" sz="2800" dirty="0" smtClean="0"/>
              <a:t>.)</a:t>
            </a:r>
            <a:r>
              <a:rPr lang="pl-PL" b="1" dirty="0" smtClean="0"/>
              <a:t> </a:t>
            </a:r>
          </a:p>
          <a:p>
            <a:r>
              <a:rPr lang="pl-PL" b="1" dirty="0"/>
              <a:t>*</a:t>
            </a:r>
            <a:r>
              <a:rPr lang="pl-PL" b="1" dirty="0" smtClean="0"/>
              <a:t>Ustawa</a:t>
            </a:r>
            <a:r>
              <a:rPr lang="pl-PL" dirty="0" smtClean="0"/>
              <a:t> –  to akt prawny o charakterze powszechnie obowiązującym, uchwalany przez Sejm.</a:t>
            </a:r>
            <a:endParaRPr lang="pl-PL" dirty="0" smtClean="0">
              <a:latin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6" y="702287"/>
            <a:ext cx="1618552" cy="1380082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257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89502" y="854839"/>
            <a:ext cx="9597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Decydując się na działalność w charakterze wolontariusza, należy przestrzegać pewnych zasad. Nie są one zapisane w żadnych ustawach, kodeksach czy innych przepisach. To nieformalny zbiór norm postępowania, którymi każdy wolontariusz powinien się kierować:</a:t>
            </a:r>
            <a:endParaRPr lang="pl-P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2919" y="2354094"/>
            <a:ext cx="10894979" cy="4389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Oto one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wypełniać wszystkie zadania związane z przyjętą rolą;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nie będę składać obietnic, których nie jestem w stanie spełnić;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w przypadku niemożności wywiązania się ze zobowiązań, poinformuję o tym koordynatora pracy wolontariuszy;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zachowam dyskrecję w sprawach prywatnych, będę unikać zachowań, które mogą być niewłaściwie rozumiane;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otwarty na nowe pomysły i sposoby działania;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wykorzystam szansę poznania i nauczenia się nowych rzeczy od innych osób;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nie będę krytykować rzeczy, których nie rozumiem;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pytać o rzeczy, których nie rozumiem;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działać w zespole;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osobą, na której można polegać;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pracować lepiej i z większą satysfakcją wykonując to, czego się ode mnie oczekuje;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chętnie się uczyć; wiem, że nauka jest nieodłączną częścią każdej dobrze wykonanej pracy;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będę uczestniczyć w obowiązkowych spotkaniach;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postaram się być bardzo dobrym wolontariuszem.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29365" y="94247"/>
            <a:ext cx="9655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</a:rPr>
              <a:t>Co to jest etyka pracy wolontariusza?</a:t>
            </a:r>
            <a:endParaRPr lang="pl-PL" sz="4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17" y="175202"/>
            <a:ext cx="553748" cy="472161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081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74171"/>
            <a:ext cx="11825129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75401" y="1867247"/>
            <a:ext cx="7509754" cy="3151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754877" y="2603541"/>
            <a:ext cx="53113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Kto może zostać </a:t>
            </a:r>
            <a:r>
              <a:rPr lang="pl-P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wolontariuszem</a:t>
            </a:r>
            <a:r>
              <a:rPr lang="pl-PL" sz="4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endParaRPr lang="pl-PL" sz="40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7193" y="1972235"/>
            <a:ext cx="843335" cy="719082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69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6929" y="589406"/>
            <a:ext cx="9007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Istnieje zestaw cech charakteryzujących </a:t>
            </a:r>
          </a:p>
          <a:p>
            <a:pPr algn="ctr"/>
            <a:r>
              <a:rPr lang="pl-PL" sz="4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idealnego wolontariusza </a:t>
            </a:r>
            <a:r>
              <a:rPr lang="pl-PL" sz="4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4800" b="1" dirty="0" smtClean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3600" dirty="0">
              <a:effectLst/>
              <a:latin typeface="Berlin Sans FB" panose="020E0602020502020306" pitchFamily="34" charset="0"/>
            </a:endParaRPr>
          </a:p>
        </p:txBody>
      </p:sp>
      <p:pic>
        <p:nvPicPr>
          <p:cNvPr id="1638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338">
            <a:off x="8879226" y="392447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69651" y="-2183060"/>
            <a:ext cx="1155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ffectLst/>
                <a:latin typeface="Arial" panose="020B0604020202020204" pitchFamily="34" charset="0"/>
              </a:rPr>
              <a:t>.</a:t>
            </a:r>
            <a:endParaRPr lang="pl-PL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69651" y="2399308"/>
            <a:ext cx="10603149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takiego uważana jest osoba, która odznacza się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odwagą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gotowością do uczenia  się nowych rzeczy oraz poznawania innych ludzi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odpowiedzialnością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wrażliwością oraz sumiennym wywiązywaniem się z powierzonych jej obowiązków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silną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motywacją do niesienia pomocy innym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optymistycznym nastawieniem do świata i innych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ludzi. 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" y="116268"/>
            <a:ext cx="565444" cy="482134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904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564"/>
            <a:ext cx="11644317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7512">
            <a:off x="8287966" y="3760193"/>
            <a:ext cx="1536971" cy="130051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62034" y="1699296"/>
            <a:ext cx="102334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600" b="1" dirty="0" smtClean="0">
                <a:ln w="47625">
                  <a:solidFill>
                    <a:schemeClr val="accent2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Wolontariat</a:t>
            </a:r>
            <a:r>
              <a:rPr lang="pl-PL" sz="8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pl-PL" sz="3200" b="1" dirty="0" smtClean="0">
                <a:effectLst/>
                <a:latin typeface="arial" panose="020B0604020202020204" pitchFamily="34" charset="0"/>
              </a:rPr>
              <a:t>w Szkole Podstawowej</a:t>
            </a:r>
          </a:p>
          <a:p>
            <a:pPr algn="ctr"/>
            <a:r>
              <a:rPr lang="pl-PL" sz="3200" b="1" dirty="0" smtClean="0">
                <a:effectLst/>
                <a:latin typeface="arial" panose="020B0604020202020204" pitchFamily="34" charset="0"/>
              </a:rPr>
              <a:t> im. Marii Rodziewiczówny </a:t>
            </a:r>
          </a:p>
          <a:p>
            <a:pPr algn="ctr"/>
            <a:r>
              <a:rPr lang="pl-PL" sz="3200" b="1" dirty="0" smtClean="0">
                <a:effectLst/>
                <a:latin typeface="arial" panose="020B0604020202020204" pitchFamily="34" charset="0"/>
              </a:rPr>
              <a:t>w Żelaznej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sz="2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305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326204" y="3198168"/>
            <a:ext cx="10027596" cy="3046988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25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>
            <a:noFill/>
          </a:ln>
        </p:spPr>
        <p:txBody>
          <a:bodyPr wrap="square">
            <a:spAutoFit/>
          </a:bodyPr>
          <a:lstStyle/>
          <a:p>
            <a:r>
              <a:rPr lang="pl-PL" sz="3200" dirty="0" smtClean="0">
                <a:effectLst/>
                <a:latin typeface="Arial" panose="020B0604020202020204" pitchFamily="34" charset="0"/>
              </a:rPr>
              <a:t>W naszej szkole wolontariusze działają głównie w: </a:t>
            </a:r>
          </a:p>
          <a:p>
            <a:endParaRPr lang="pl-PL" sz="3200" dirty="0" smtClean="0">
              <a:effectLst/>
              <a:latin typeface="Arial" panose="020B0604020202020204" pitchFamily="34" charset="0"/>
            </a:endParaRPr>
          </a:p>
          <a:p>
            <a:r>
              <a:rPr lang="pl-PL" sz="3200" dirty="0" smtClean="0">
                <a:effectLst/>
                <a:latin typeface="Arial" panose="020B0604020202020204" pitchFamily="34" charset="0"/>
              </a:rPr>
              <a:t>  - </a:t>
            </a:r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Samorządzie Uczniowskim</a:t>
            </a:r>
            <a:r>
              <a:rPr lang="pl-PL" sz="48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pl-PL" sz="3200" dirty="0" smtClean="0">
                <a:effectLst/>
                <a:latin typeface="Arial" panose="020B0604020202020204" pitchFamily="34" charset="0"/>
              </a:rPr>
              <a:t>oraz </a:t>
            </a:r>
          </a:p>
          <a:p>
            <a:endParaRPr lang="pl-PL" sz="3200" dirty="0" smtClean="0">
              <a:effectLst/>
              <a:latin typeface="Arial" panose="020B0604020202020204" pitchFamily="34" charset="0"/>
            </a:endParaRPr>
          </a:p>
          <a:p>
            <a:r>
              <a:rPr lang="pl-PL" sz="3200" dirty="0" smtClean="0">
                <a:latin typeface="Arial" panose="020B0604020202020204" pitchFamily="34" charset="0"/>
              </a:rPr>
              <a:t>  - </a:t>
            </a:r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Szkolnym Wolontariacie</a:t>
            </a:r>
            <a:endParaRPr lang="pl-PL" sz="48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8757" y="923072"/>
            <a:ext cx="11050622" cy="224676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77000">
                <a:schemeClr val="accent5">
                  <a:lumMod val="75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Idea wolontariatu </a:t>
            </a:r>
          </a:p>
          <a:p>
            <a:pPr algn="ctr"/>
            <a:r>
              <a:rPr lang="pl-PL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 </a:t>
            </a:r>
            <a:r>
              <a:rPr lang="pl-PL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naszej Szkole</a:t>
            </a:r>
            <a:endParaRPr lang="pl-PL" sz="60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7708" y="4921022"/>
            <a:ext cx="704151" cy="600405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6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nalezione obrazy dla zapytania wolontari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87"/>
            <a:ext cx="11516139" cy="6480313"/>
          </a:xfrm>
          <a:prstGeom prst="rect">
            <a:avLst/>
          </a:prstGeom>
          <a:noFill/>
          <a:ln w="88900" cmpd="thinThick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2256182" y="1510748"/>
            <a:ext cx="7417905" cy="4121426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 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święto obchodzone corocznie, </a:t>
            </a:r>
          </a:p>
          <a:p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 ustanowione przez Zgromadzenie Ogólne Organizacji Narodów Zjednoczonych rezolucją 40/212 </a:t>
            </a:r>
            <a:br>
              <a:rPr lang="pl-PL" sz="3000" dirty="0" smtClean="0">
                <a:latin typeface="Andalus" pitchFamily="18" charset="-78"/>
                <a:cs typeface="Andalus" pitchFamily="18" charset="-78"/>
              </a:rPr>
            </a:b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z 17 grudnia 1985 roku,</a:t>
            </a:r>
          </a:p>
          <a:p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celem obchodów jest uznanie pracy wolontariuszy na całym świecie za ich trud, czas i umiejętności na rzecz rozwoju gospodarczego i społecznego</a:t>
            </a:r>
          </a:p>
          <a:p>
            <a:endParaRPr lang="pl-PL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179095" y="422090"/>
            <a:ext cx="9994355" cy="1323439"/>
          </a:xfrm>
          <a:prstGeom prst="rect">
            <a:avLst/>
          </a:prstGeom>
          <a:gradFill>
            <a:gsLst>
              <a:gs pos="6000">
                <a:schemeClr val="tx2">
                  <a:lumMod val="50000"/>
                </a:schemeClr>
              </a:gs>
              <a:gs pos="55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5 grudnia przypada </a:t>
            </a:r>
          </a:p>
          <a:p>
            <a:pPr algn="ctr"/>
            <a:r>
              <a:rPr lang="pl-PL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Międzynarodowy Dzień Wolontariusza.</a:t>
            </a:r>
            <a:endParaRPr lang="pl-PL" sz="4000" b="1" dirty="0">
              <a:solidFill>
                <a:schemeClr val="accent4">
                  <a:lumMod val="20000"/>
                  <a:lumOff val="8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pic>
        <p:nvPicPr>
          <p:cNvPr id="20484" name="Picture 4" descr="Znalezione obrazy dla zapytania dzie&amp;nacute; wolontarius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28" y="2135651"/>
            <a:ext cx="4247144" cy="4302517"/>
          </a:xfrm>
          <a:prstGeom prst="rect">
            <a:avLst/>
          </a:prstGeom>
          <a:noFill/>
          <a:ln w="63500" cmpd="thickThin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Znalezione obrazy dla zapytania dzie&amp;nacute; wolontarius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" y="2795451"/>
            <a:ext cx="1934813" cy="2764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nalezione obrazy dla zapytania dzie&amp;nacute; wolontarius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795451"/>
            <a:ext cx="1934813" cy="2764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36" y="657033"/>
            <a:ext cx="1001041" cy="853552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6948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74171"/>
            <a:ext cx="11825129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75401" y="1867247"/>
            <a:ext cx="7509754" cy="3151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940425" y="2921569"/>
            <a:ext cx="6670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solidFill>
                  <a:srgbClr val="002060"/>
                </a:solidFill>
                <a:effectLst/>
                <a:latin typeface="Andalus" pitchFamily="18" charset="-78"/>
                <a:cs typeface="Andalus" pitchFamily="18" charset="-78"/>
              </a:rPr>
              <a:t>Szkolny Wolontariat</a:t>
            </a:r>
          </a:p>
          <a:p>
            <a:pPr algn="ctr"/>
            <a:r>
              <a:rPr lang="pl-PL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Szkoła Podstawowa im. Marii Rodziewiczówny w Żelaznej</a:t>
            </a:r>
            <a:endParaRPr lang="pl-P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3499" y="2064640"/>
            <a:ext cx="1005002" cy="856929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5312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5" y="174170"/>
            <a:ext cx="11825129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97451" y="1902810"/>
            <a:ext cx="8052650" cy="36933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902696" y="2963469"/>
            <a:ext cx="83866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Słowa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„wolontariusz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oraz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„wolontariat”</a:t>
            </a:r>
          </a:p>
          <a:p>
            <a:pPr algn="ctr"/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pochodzą z języka łacińskiego od słowa </a:t>
            </a:r>
            <a:r>
              <a:rPr lang="pl-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volontarius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 co oznacza</a:t>
            </a:r>
          </a:p>
          <a:p>
            <a:pPr algn="ctr"/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„dobrowolny i chętny, zgodny z własną wolą”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489" y="1688470"/>
            <a:ext cx="1310166" cy="1117132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5115604" y="2232385"/>
            <a:ext cx="350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wiesz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8" y="161059"/>
            <a:ext cx="11825129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1659832" y="2315956"/>
            <a:ext cx="8955157" cy="28391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„Człowiek jest wielki nie przez to, co posiada,</a:t>
            </a:r>
          </a:p>
          <a:p>
            <a:pPr algn="ctr">
              <a:buNone/>
            </a:pPr>
            <a:r>
              <a:rPr lang="pl-PL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lecz przez to, kim jest;</a:t>
            </a:r>
          </a:p>
          <a:p>
            <a:pPr algn="ctr">
              <a:buNone/>
            </a:pPr>
            <a:r>
              <a:rPr lang="pl-PL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nie przez to, co ma, </a:t>
            </a:r>
          </a:p>
          <a:p>
            <a:pPr algn="ctr">
              <a:buNone/>
            </a:pPr>
            <a:r>
              <a:rPr lang="pl-PL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lecz przez to, czym dzieli się z innymi”</a:t>
            </a:r>
            <a:br>
              <a:rPr lang="pl-PL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</a:br>
            <a:endParaRPr lang="pl-PL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buNone/>
            </a:pPr>
            <a:r>
              <a:rPr lang="pl-P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św. Jan Paweł II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4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4" y="685908"/>
            <a:ext cx="9985191" cy="5520643"/>
          </a:xfrm>
          <a:prstGeom prst="rect">
            <a:avLst/>
          </a:prstGeom>
          <a:noFill/>
          <a:ln w="88900" cmpd="thinThick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880">
            <a:off x="4957063" y="1876485"/>
            <a:ext cx="3230871" cy="2881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968">
            <a:off x="3567191" y="2777660"/>
            <a:ext cx="1397559" cy="133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77">
            <a:off x="7978558" y="2573549"/>
            <a:ext cx="1824223" cy="1745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67" y="188259"/>
            <a:ext cx="821317" cy="700308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322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17515" y="851328"/>
            <a:ext cx="8229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</a:t>
            </a:r>
            <a:r>
              <a:rPr lang="pl-P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wiesz</a:t>
            </a:r>
            <a:endParaRPr lang="pl-P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jak to się zaczęło?</a:t>
            </a:r>
            <a:endParaRPr lang="pl-PL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17515" y="2372964"/>
            <a:ext cx="10186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effectLst/>
                <a:latin typeface="Arial" panose="020B0604020202020204" pitchFamily="34" charset="0"/>
              </a:rPr>
              <a:t>Za twórcę spontanicznych i nieodpłatnych, działań wolontariackich uważa się szwajcarskiego inżyniera</a:t>
            </a:r>
          </a:p>
          <a:p>
            <a:endParaRPr lang="pl-PL" sz="3200" b="1" u="sng" dirty="0" smtClean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pl-PL" sz="3200" b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Pierre’ a </a:t>
            </a:r>
            <a:r>
              <a:rPr lang="pl-PL" sz="3200" b="1" u="sng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Cérésole’a</a:t>
            </a:r>
            <a:r>
              <a:rPr lang="pl-PL" sz="3200" dirty="0" smtClean="0">
                <a:effectLst/>
                <a:latin typeface="Arial" panose="020B0604020202020204" pitchFamily="34" charset="0"/>
              </a:rPr>
              <a:t>, żyjącego w latach 1879-1945</a:t>
            </a:r>
            <a:endParaRPr lang="pl-PL" sz="32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81" y="4435067"/>
            <a:ext cx="1151269" cy="1653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48" y="273219"/>
            <a:ext cx="920193" cy="784616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13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09407" y="1205803"/>
            <a:ext cx="10186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Pierre   Cérésole</a:t>
            </a:r>
            <a:endParaRPr lang="pl-PL" sz="4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2659" y="2186609"/>
            <a:ext cx="10393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To szwajcarski inżynier, który w 1920 roku założył organizację Service Civil International (SCI) (znaną także jako International Voluntary Service for Peace – IVSP), która pomagała w odbudowie zniszczeń po I wojnie światowej i dążyła do rozwijania współpracy i budowania atmosfery braterstwa między społeczeństwami różnych narodów i kultur.</a:t>
            </a:r>
            <a:endParaRPr lang="pl-PL" sz="2400" dirty="0">
              <a:solidFill>
                <a:srgbClr val="FFC000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11113" y="4166680"/>
            <a:ext cx="11020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effectLst/>
                <a:latin typeface="Andalus" pitchFamily="18" charset="-78"/>
                <a:cs typeface="Andalus" pitchFamily="18" charset="-78"/>
              </a:rPr>
              <a:t>Choć urodził się w zamożnej szwajcarskiej rodzinie i zdobył gruntowne wykształcenie matematyczne oraz inżynierskie, </a:t>
            </a: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c</a:t>
            </a:r>
            <a:r>
              <a:rPr lang="pl-PL" sz="2400" dirty="0" smtClean="0">
                <a:effectLst/>
                <a:latin typeface="Andalus" pitchFamily="18" charset="-78"/>
                <a:cs typeface="Andalus" pitchFamily="18" charset="-78"/>
              </a:rPr>
              <a:t>hoć wydawało się, że czeka go udana kariera zawodowa i dostatnie życie, wybrał inną drogę, która uczyniła go słynnym aktywistą –wolontariuszem.</a:t>
            </a:r>
            <a:endParaRPr lang="pl-PL" sz="2400" dirty="0"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17" y="793273"/>
            <a:ext cx="1245120" cy="178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141" y="227317"/>
            <a:ext cx="902395" cy="769441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  <p:sp>
        <p:nvSpPr>
          <p:cNvPr id="11" name="Prostokąt 10"/>
          <p:cNvSpPr/>
          <p:nvPr/>
        </p:nvSpPr>
        <p:spPr>
          <a:xfrm>
            <a:off x="1372411" y="240421"/>
            <a:ext cx="822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</a:t>
            </a:r>
            <a:r>
              <a:rPr lang="pl-P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wiesz </a:t>
            </a:r>
            <a:r>
              <a:rPr lang="pl-PL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jak to się zaczęło?</a:t>
            </a:r>
            <a:endParaRPr lang="pl-PL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olontar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74171"/>
            <a:ext cx="11825129" cy="6537914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75401" y="1867247"/>
            <a:ext cx="7509754" cy="3151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122579" y="2921569"/>
            <a:ext cx="648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rgbClr val="002060"/>
                </a:solidFill>
                <a:effectLst/>
                <a:latin typeface="Andalus" pitchFamily="18" charset="-78"/>
                <a:cs typeface="Andalus" pitchFamily="18" charset="-78"/>
              </a:rPr>
              <a:t>Czym jest wolontariat ?</a:t>
            </a:r>
            <a:endParaRPr lang="pl-PL" sz="4800" b="1" dirty="0">
              <a:solidFill>
                <a:srgbClr val="002060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1A8B-9080-471A-A81C-C72FC85522FB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3283" y="2074030"/>
            <a:ext cx="993989" cy="847539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5964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681</Words>
  <Application>Microsoft Office PowerPoint</Application>
  <PresentationFormat>Niestandardowy</PresentationFormat>
  <Paragraphs>111</Paragraphs>
  <Slides>20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smokrb smokrb</dc:creator>
  <cp:lastModifiedBy>Klasa</cp:lastModifiedBy>
  <cp:revision>36</cp:revision>
  <dcterms:created xsi:type="dcterms:W3CDTF">2016-11-18T10:04:29Z</dcterms:created>
  <dcterms:modified xsi:type="dcterms:W3CDTF">2020-12-06T17:11:34Z</dcterms:modified>
</cp:coreProperties>
</file>