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5E37E-A3B5-BD07-D442-28E11AC09C70}" v="3416" dt="2020-11-25T15:23:40.103"/>
    <p1510:client id="{2AC54B87-3084-9518-6503-F66CC00BB89F}" v="77" dt="2020-11-19T11:39:35.081"/>
    <p1510:client id="{32E32C2F-13B3-1EAF-E2B9-6F7308AE1059}" v="324" dt="2020-11-19T16:28:42.571"/>
    <p1510:client id="{51E39CCF-8B4C-5C45-93FD-F61F3A856831}" v="640" dt="2020-11-19T13:18:14.082"/>
    <p1510:client id="{81AE5F34-01E7-00EF-8112-0F04DBB88CAA}" v="831" dt="2020-11-23T16:55:19.045"/>
    <p1510:client id="{9095B179-7A0B-0120-C995-2EA8C8A86241}" v="1" dt="2020-11-19T11:40:14.893"/>
    <p1510:client id="{A0BDC2A8-8075-7C5A-C6C0-A29238B0F5F2}" v="72" dt="2020-11-19T11:46:43.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81" d="100"/>
          <a:sy n="81" d="100"/>
        </p:scale>
        <p:origin x="-13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967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350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3888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2111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51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397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168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9838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1779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0042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3631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11901310"/>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2">
            <a:extLst>
              <a:ext uri="{FF2B5EF4-FFF2-40B4-BE49-F238E27FC236}">
                <a16:creationId xmlns="" xmlns:a16="http://schemas.microsoft.com/office/drawing/2014/main" id="{D1520B01-A2E4-41C2-8A8F-7683F25089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ytuł 6">
            <a:extLst>
              <a:ext uri="{FF2B5EF4-FFF2-40B4-BE49-F238E27FC236}">
                <a16:creationId xmlns="" xmlns:a16="http://schemas.microsoft.com/office/drawing/2014/main" id="{CB533939-C6F2-4EF4-ADA3-446E8CF3977B}"/>
              </a:ext>
            </a:extLst>
          </p:cNvPr>
          <p:cNvSpPr>
            <a:spLocks noGrp="1"/>
          </p:cNvSpPr>
          <p:nvPr>
            <p:ph type="ctrTitle"/>
          </p:nvPr>
        </p:nvSpPr>
        <p:spPr>
          <a:xfrm>
            <a:off x="4354513" y="841375"/>
            <a:ext cx="3505200" cy="2098698"/>
          </a:xfrm>
        </p:spPr>
        <p:txBody>
          <a:bodyPr>
            <a:normAutofit fontScale="90000"/>
          </a:bodyPr>
          <a:lstStyle/>
          <a:p>
            <a:r>
              <a:rPr lang="pl-PL" sz="5200" b="1">
                <a:solidFill>
                  <a:schemeClr val="bg1"/>
                </a:solidFill>
                <a:latin typeface="Nyala"/>
                <a:cs typeface="Biome"/>
              </a:rPr>
              <a:t>Zdrowy tryb życia w czasie Pandemii</a:t>
            </a:r>
          </a:p>
        </p:txBody>
      </p:sp>
      <p:sp>
        <p:nvSpPr>
          <p:cNvPr id="3" name="Podtytuł 2"/>
          <p:cNvSpPr>
            <a:spLocks noGrp="1"/>
          </p:cNvSpPr>
          <p:nvPr>
            <p:ph type="subTitle" idx="1"/>
          </p:nvPr>
        </p:nvSpPr>
        <p:spPr>
          <a:xfrm>
            <a:off x="4402894" y="3308977"/>
            <a:ext cx="3506264" cy="1671616"/>
          </a:xfrm>
        </p:spPr>
        <p:txBody>
          <a:bodyPr vert="horz" lIns="91440" tIns="45720" rIns="91440" bIns="45720" rtlCol="0" anchor="t">
            <a:normAutofit/>
          </a:bodyPr>
          <a:lstStyle/>
          <a:p>
            <a:r>
              <a:rPr lang="pl-PL" sz="1500" b="1">
                <a:solidFill>
                  <a:schemeClr val="bg1"/>
                </a:solidFill>
                <a:ea typeface="Source Sans Pro"/>
              </a:rPr>
              <a:t>Prezentacja składa się z dwóch części.</a:t>
            </a:r>
            <a:endParaRPr lang="pl-PL" sz="1500" b="1" dirty="0">
              <a:solidFill>
                <a:schemeClr val="bg1"/>
              </a:solidFill>
              <a:ea typeface="Source Sans Pro"/>
              <a:cs typeface="Calibri"/>
            </a:endParaRPr>
          </a:p>
          <a:p>
            <a:endParaRPr lang="pl-PL" sz="1500" b="1" dirty="0">
              <a:solidFill>
                <a:schemeClr val="bg1"/>
              </a:solidFill>
              <a:ea typeface="Source Sans Pro"/>
              <a:cs typeface="Calibri"/>
            </a:endParaRPr>
          </a:p>
          <a:p>
            <a:r>
              <a:rPr lang="pl-PL" sz="1500" b="1">
                <a:solidFill>
                  <a:schemeClr val="bg1"/>
                </a:solidFill>
                <a:ea typeface="Source Sans Pro"/>
              </a:rPr>
              <a:t>1. Część będzie o aktywności fizyczniej</a:t>
            </a:r>
            <a:endParaRPr lang="pl-PL" sz="1500" b="1" dirty="0">
              <a:solidFill>
                <a:schemeClr val="bg1"/>
              </a:solidFill>
              <a:ea typeface="Source Sans Pro"/>
              <a:cs typeface="Calibri"/>
            </a:endParaRPr>
          </a:p>
          <a:p>
            <a:endParaRPr lang="pl-PL" sz="1500" b="1" dirty="0">
              <a:solidFill>
                <a:schemeClr val="bg1"/>
              </a:solidFill>
              <a:ea typeface="Source Sans Pro"/>
              <a:cs typeface="Calibri"/>
            </a:endParaRPr>
          </a:p>
          <a:p>
            <a:r>
              <a:rPr lang="pl-PL" sz="1500" b="1">
                <a:solidFill>
                  <a:schemeClr val="bg1"/>
                </a:solidFill>
                <a:ea typeface="Source Sans Pro"/>
              </a:rPr>
              <a:t>2. część o zdrowym odżywianiu się</a:t>
            </a:r>
            <a:endParaRPr lang="pl-PL" sz="1500" b="1">
              <a:solidFill>
                <a:schemeClr val="bg1"/>
              </a:solidFill>
              <a:ea typeface="Source Sans Pro"/>
              <a:cs typeface="Calibri"/>
            </a:endParaRPr>
          </a:p>
        </p:txBody>
      </p:sp>
      <p:grpSp>
        <p:nvGrpSpPr>
          <p:cNvPr id="30" name="Group 14">
            <a:extLst>
              <a:ext uri="{FF2B5EF4-FFF2-40B4-BE49-F238E27FC236}">
                <a16:creationId xmlns="" xmlns:a16="http://schemas.microsoft.com/office/drawing/2014/main" id="{1F634C0A-A487-42AF-8DFD-4DAD62FE92B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31" name="Freeform: Shape 15">
              <a:extLst>
                <a:ext uri="{FF2B5EF4-FFF2-40B4-BE49-F238E27FC236}">
                  <a16:creationId xmlns="" xmlns:a16="http://schemas.microsoft.com/office/drawing/2014/main" id="{7412B137-E115-42F2-8CF9-67E40B5D2CF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0779E94B-3A8C-4695-9DA1-2EDEFB170B5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Obraz 8" descr="Obraz zawierający rozmyty, mężczyzna, przód, siedzi&#10;&#10;Opis wygenerowany automatycznie">
            <a:extLst>
              <a:ext uri="{FF2B5EF4-FFF2-40B4-BE49-F238E27FC236}">
                <a16:creationId xmlns="" xmlns:a16="http://schemas.microsoft.com/office/drawing/2014/main" id="{1D8F8A92-8C4D-40AE-8F11-BCCB8C773CDE}"/>
              </a:ext>
            </a:extLst>
          </p:cNvPr>
          <p:cNvPicPr>
            <a:picLocks noChangeAspect="1"/>
          </p:cNvPicPr>
          <p:nvPr/>
        </p:nvPicPr>
        <p:blipFill rotWithShape="1">
          <a:blip r:embed="rId2"/>
          <a:srcRect t="365" r="-2" b="8429"/>
          <a:stretch/>
        </p:blipFill>
        <p:spPr>
          <a:xfrm>
            <a:off x="20" y="10"/>
            <a:ext cx="3910064" cy="6857990"/>
          </a:xfrm>
          <a:custGeom>
            <a:avLst/>
            <a:gdLst/>
            <a:ahLst/>
            <a:cxnLst/>
            <a:rect l="l" t="t" r="r" b="b"/>
            <a:pathLst>
              <a:path w="3910084" h="6858000">
                <a:moveTo>
                  <a:pt x="0" y="0"/>
                </a:moveTo>
                <a:lnTo>
                  <a:pt x="2996382" y="0"/>
                </a:lnTo>
                <a:lnTo>
                  <a:pt x="3563333" y="1750276"/>
                </a:lnTo>
                <a:lnTo>
                  <a:pt x="3910084" y="6054385"/>
                </a:lnTo>
                <a:lnTo>
                  <a:pt x="3791309" y="6858000"/>
                </a:lnTo>
                <a:lnTo>
                  <a:pt x="0" y="6858000"/>
                </a:lnTo>
                <a:close/>
              </a:path>
            </a:pathLst>
          </a:custGeom>
        </p:spPr>
      </p:pic>
      <p:grpSp>
        <p:nvGrpSpPr>
          <p:cNvPr id="19" name="Group 18">
            <a:extLst>
              <a:ext uri="{FF2B5EF4-FFF2-40B4-BE49-F238E27FC236}">
                <a16:creationId xmlns="" xmlns:a16="http://schemas.microsoft.com/office/drawing/2014/main" id="{066EE5A2-0D35-4D6A-A5C7-1CA91F740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748589" y="0"/>
            <a:ext cx="1339053" cy="6858000"/>
            <a:chOff x="2661507" y="0"/>
            <a:chExt cx="1339053" cy="6858000"/>
          </a:xfrm>
        </p:grpSpPr>
        <p:sp>
          <p:nvSpPr>
            <p:cNvPr id="33" name="Freeform: Shape 19">
              <a:extLst>
                <a:ext uri="{FF2B5EF4-FFF2-40B4-BE49-F238E27FC236}">
                  <a16:creationId xmlns="" xmlns:a16="http://schemas.microsoft.com/office/drawing/2014/main" id="{4DFBB771-C61C-4F38-ABBB-98A2D8476D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 xmlns:a16="http://schemas.microsoft.com/office/drawing/2014/main" id="{A2432BD6-3DCC-4397-BD7F-3FE84F32100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 xmlns:a16="http://schemas.microsoft.com/office/drawing/2014/main" id="{56AA1647-0DA6-4A17-B3E1-95D61BD5471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104360" y="0"/>
            <a:ext cx="4087640" cy="6858000"/>
            <a:chOff x="1" y="0"/>
            <a:chExt cx="4087640" cy="6858000"/>
          </a:xfrm>
          <a:effectLst>
            <a:outerShdw blurRad="381000" dist="152400" algn="ctr" rotWithShape="0">
              <a:srgbClr val="000000">
                <a:alpha val="10000"/>
              </a:srgbClr>
            </a:outerShdw>
          </a:effectLst>
        </p:grpSpPr>
        <p:sp>
          <p:nvSpPr>
            <p:cNvPr id="34" name="Freeform: Shape 23">
              <a:extLst>
                <a:ext uri="{FF2B5EF4-FFF2-40B4-BE49-F238E27FC236}">
                  <a16:creationId xmlns="" xmlns:a16="http://schemas.microsoft.com/office/drawing/2014/main" id="{1F1D8352-2F00-4057-8781-E455C455B96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 xmlns:a16="http://schemas.microsoft.com/office/drawing/2014/main" id="{3BE70D92-7E07-4A6F-BD82-729F71C2680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Obraz 5" descr="Obraz zawierający osoba, wewnątrz, kobieta, trzymający&#10;&#10;Opis wygenerowany automatycznie">
            <a:extLst>
              <a:ext uri="{FF2B5EF4-FFF2-40B4-BE49-F238E27FC236}">
                <a16:creationId xmlns="" xmlns:a16="http://schemas.microsoft.com/office/drawing/2014/main" id="{2FC62FBC-8621-43D9-B120-C3BFEC0ECDDF}"/>
              </a:ext>
            </a:extLst>
          </p:cNvPr>
          <p:cNvPicPr>
            <a:picLocks noChangeAspect="1"/>
          </p:cNvPicPr>
          <p:nvPr/>
        </p:nvPicPr>
        <p:blipFill rotWithShape="1">
          <a:blip r:embed="rId4"/>
          <a:srcRect t="8796" r="-3" b="-3"/>
          <a:stretch/>
        </p:blipFill>
        <p:spPr>
          <a:xfrm>
            <a:off x="8281916" y="1"/>
            <a:ext cx="3910084" cy="6858000"/>
          </a:xfrm>
          <a:custGeom>
            <a:avLst/>
            <a:gdLst/>
            <a:ahLst/>
            <a:cxnLst/>
            <a:rect l="l" t="t" r="r" b="b"/>
            <a:pathLst>
              <a:path w="3910084" h="6858000">
                <a:moveTo>
                  <a:pt x="118775" y="0"/>
                </a:moveTo>
                <a:lnTo>
                  <a:pt x="3910084" y="0"/>
                </a:lnTo>
                <a:lnTo>
                  <a:pt x="3910084" y="6858000"/>
                </a:lnTo>
                <a:lnTo>
                  <a:pt x="913702" y="6858000"/>
                </a:lnTo>
                <a:lnTo>
                  <a:pt x="346751" y="5107724"/>
                </a:lnTo>
                <a:lnTo>
                  <a:pt x="0" y="803615"/>
                </a:lnTo>
                <a:close/>
              </a:path>
            </a:pathLst>
          </a:custGeom>
        </p:spPr>
      </p:pic>
      <p:grpSp>
        <p:nvGrpSpPr>
          <p:cNvPr id="27" name="Group 26">
            <a:extLst>
              <a:ext uri="{FF2B5EF4-FFF2-40B4-BE49-F238E27FC236}">
                <a16:creationId xmlns="" xmlns:a16="http://schemas.microsoft.com/office/drawing/2014/main" id="{08D20F07-CD49-4F17-BC00-9429DA80C502}"/>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35" name="Freeform: Shape 27">
              <a:extLst>
                <a:ext uri="{FF2B5EF4-FFF2-40B4-BE49-F238E27FC236}">
                  <a16:creationId xmlns="" xmlns:a16="http://schemas.microsoft.com/office/drawing/2014/main" id="{11F66703-4D0D-42DF-8150-991FE9F869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 xmlns:a16="http://schemas.microsoft.com/office/drawing/2014/main" id="{E96840F9-95E6-4C98-BFE4-21B5954236C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pole tekstowe 1">
            <a:extLst>
              <a:ext uri="{FF2B5EF4-FFF2-40B4-BE49-F238E27FC236}">
                <a16:creationId xmlns="" xmlns:a16="http://schemas.microsoft.com/office/drawing/2014/main" id="{B520C43B-E907-4959-BB9E-89CE18FE6E10}"/>
              </a:ext>
            </a:extLst>
          </p:cNvPr>
          <p:cNvSpPr txBox="1"/>
          <p:nvPr/>
        </p:nvSpPr>
        <p:spPr>
          <a:xfrm>
            <a:off x="7611194" y="5997096"/>
            <a:ext cx="15287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pl-PL">
                <a:solidFill>
                  <a:schemeClr val="bg1"/>
                </a:solidFill>
                <a:cs typeface="Calibri"/>
              </a:rPr>
              <a:t>Serdecznie Zapraszam</a:t>
            </a: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71EFFE7-7991-4482-A808-B438C65DD079}"/>
              </a:ext>
            </a:extLst>
          </p:cNvPr>
          <p:cNvSpPr>
            <a:spLocks noGrp="1"/>
          </p:cNvSpPr>
          <p:nvPr>
            <p:ph type="ctrTitle"/>
          </p:nvPr>
        </p:nvSpPr>
        <p:spPr/>
        <p:txBody>
          <a:bodyPr/>
          <a:lstStyle/>
          <a:p>
            <a:r>
              <a:rPr lang="pl-PL" dirty="0">
                <a:cs typeface="Calibri Light"/>
              </a:rPr>
              <a:t>KONIEC</a:t>
            </a:r>
            <a:endParaRPr lang="pl-PL" dirty="0"/>
          </a:p>
        </p:txBody>
      </p:sp>
      <p:sp>
        <p:nvSpPr>
          <p:cNvPr id="3" name="Podtytuł 2">
            <a:extLst>
              <a:ext uri="{FF2B5EF4-FFF2-40B4-BE49-F238E27FC236}">
                <a16:creationId xmlns="" xmlns:a16="http://schemas.microsoft.com/office/drawing/2014/main" id="{6AC811EC-94FC-4CFC-8AAA-4EF2A58F1E66}"/>
              </a:ext>
            </a:extLst>
          </p:cNvPr>
          <p:cNvSpPr>
            <a:spLocks noGrp="1"/>
          </p:cNvSpPr>
          <p:nvPr>
            <p:ph type="subTitle" idx="1"/>
          </p:nvPr>
        </p:nvSpPr>
        <p:spPr/>
        <p:txBody>
          <a:bodyPr vert="horz" lIns="91440" tIns="45720" rIns="91440" bIns="45720" rtlCol="0" anchor="t">
            <a:normAutofit/>
          </a:bodyPr>
          <a:lstStyle/>
          <a:p>
            <a:r>
              <a:rPr lang="pl-PL" dirty="0">
                <a:cs typeface="Calibri"/>
              </a:rPr>
              <a:t>Dziękuję za uwagę.</a:t>
            </a:r>
          </a:p>
          <a:p>
            <a:pPr algn="r"/>
            <a:r>
              <a:rPr lang="pl-PL" dirty="0" smtClean="0">
                <a:cs typeface="Calibri"/>
              </a:rPr>
              <a:t>Kinga </a:t>
            </a:r>
            <a:r>
              <a:rPr lang="pl-PL" smtClean="0">
                <a:cs typeface="Calibri"/>
              </a:rPr>
              <a:t>Pająk kl.</a:t>
            </a:r>
            <a:r>
              <a:rPr lang="pl-PL" smtClean="0">
                <a:cs typeface="Calibri"/>
              </a:rPr>
              <a:t> </a:t>
            </a:r>
            <a:r>
              <a:rPr lang="pl-PL" dirty="0" smtClean="0">
                <a:cs typeface="Calibri"/>
              </a:rPr>
              <a:t>8</a:t>
            </a:r>
            <a:endParaRPr lang="pl-PL" dirty="0">
              <a:cs typeface="Calibri"/>
            </a:endParaRPr>
          </a:p>
        </p:txBody>
      </p:sp>
    </p:spTree>
    <p:extLst>
      <p:ext uri="{BB962C8B-B14F-4D97-AF65-F5344CB8AC3E}">
        <p14:creationId xmlns:p14="http://schemas.microsoft.com/office/powerpoint/2010/main" val="346169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 xmlns:a16="http://schemas.microsoft.com/office/drawing/2014/main" id="{C4E4288A-DFC8-40A2-90E5-70E851A933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 xmlns:a16="http://schemas.microsoft.com/office/drawing/2014/main" id="{B63C2D82-D4FA-4A37-BB01-1E7B21E4FF2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65199" y="634058"/>
            <a:ext cx="1128382" cy="847206"/>
            <a:chOff x="5307830" y="325570"/>
            <a:chExt cx="1128382" cy="847206"/>
          </a:xfrm>
        </p:grpSpPr>
        <p:sp>
          <p:nvSpPr>
            <p:cNvPr id="14" name="Freeform 5">
              <a:extLst>
                <a:ext uri="{FF2B5EF4-FFF2-40B4-BE49-F238E27FC236}">
                  <a16:creationId xmlns="" xmlns:a16="http://schemas.microsoft.com/office/drawing/2014/main" id="{C94E7FEF-0CE9-4AC2-94BB-02230C6DC0DF}"/>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 xmlns:a16="http://schemas.microsoft.com/office/drawing/2014/main" id="{EB546CC0-C1BC-48D2-8DA9-4B60283165C9}"/>
                </a:ext>
                <a:ext uri="{C183D7F6-B498-43B3-948B-1728B52AA6E4}">
                  <adec:decorative xmlns="" xmlns:adec="http://schemas.microsoft.com/office/drawing/2017/decorative" val="1"/>
                </a:ext>
              </a:extLst>
            </p:cNvPr>
            <p:cNvSpPr>
              <a:spLocks/>
            </p:cNvSpPr>
            <p:nvPr>
              <p:extLst>
                <p:ext uri="{386F3935-93C4-4BCD-93E2-E3B085C9AB24}">
                  <p16:designElem xmlns=""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Tytuł 1">
            <a:extLst>
              <a:ext uri="{FF2B5EF4-FFF2-40B4-BE49-F238E27FC236}">
                <a16:creationId xmlns="" xmlns:a16="http://schemas.microsoft.com/office/drawing/2014/main" id="{56E2995F-6FE5-4E10-8A1E-FCB42F2FFD19}"/>
              </a:ext>
            </a:extLst>
          </p:cNvPr>
          <p:cNvSpPr>
            <a:spLocks noGrp="1"/>
          </p:cNvSpPr>
          <p:nvPr>
            <p:ph type="title"/>
          </p:nvPr>
        </p:nvSpPr>
        <p:spPr>
          <a:xfrm>
            <a:off x="965200" y="1371190"/>
            <a:ext cx="3363170" cy="2183042"/>
          </a:xfrm>
        </p:spPr>
        <p:txBody>
          <a:bodyPr anchor="b">
            <a:normAutofit/>
          </a:bodyPr>
          <a:lstStyle/>
          <a:p>
            <a:r>
              <a:rPr lang="pl-PL" sz="4000" dirty="0">
                <a:cs typeface="Calibri Light"/>
              </a:rPr>
              <a:t>Spacer</a:t>
            </a:r>
          </a:p>
        </p:txBody>
      </p:sp>
      <p:sp>
        <p:nvSpPr>
          <p:cNvPr id="17" name="Freeform 5">
            <a:extLst>
              <a:ext uri="{FF2B5EF4-FFF2-40B4-BE49-F238E27FC236}">
                <a16:creationId xmlns="" xmlns:a16="http://schemas.microsoft.com/office/drawing/2014/main" id="{BD2BFF02-DF78-4F07-B176-52514E131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Shape 18">
            <a:extLst>
              <a:ext uri="{FF2B5EF4-FFF2-40B4-BE49-F238E27FC236}">
                <a16:creationId xmlns="" xmlns:a16="http://schemas.microsoft.com/office/drawing/2014/main" id="{0DB06EAB-7D8C-403A-86C5-B5FD79A136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6" name="Obraz 6" descr="Obraz zawierający zewnętrzne, budynek, pokryte, siedzi&#10;&#10;Opis wygenerowany automatycznie">
            <a:extLst>
              <a:ext uri="{FF2B5EF4-FFF2-40B4-BE49-F238E27FC236}">
                <a16:creationId xmlns="" xmlns:a16="http://schemas.microsoft.com/office/drawing/2014/main" id="{FF9260FC-CA6E-49D4-AFDD-5E2920D8E040}"/>
              </a:ext>
            </a:extLst>
          </p:cNvPr>
          <p:cNvPicPr>
            <a:picLocks noChangeAspect="1"/>
          </p:cNvPicPr>
          <p:nvPr/>
        </p:nvPicPr>
        <p:blipFill>
          <a:blip r:embed="rId2"/>
          <a:stretch>
            <a:fillRect/>
          </a:stretch>
        </p:blipFill>
        <p:spPr>
          <a:xfrm rot="16200000">
            <a:off x="5640117" y="1108946"/>
            <a:ext cx="960164" cy="1846470"/>
          </a:xfrm>
          <a:prstGeom prst="rect">
            <a:avLst/>
          </a:prstGeom>
        </p:spPr>
      </p:pic>
      <p:sp>
        <p:nvSpPr>
          <p:cNvPr id="3" name="Symbol zastępczy zawartości 2">
            <a:extLst>
              <a:ext uri="{FF2B5EF4-FFF2-40B4-BE49-F238E27FC236}">
                <a16:creationId xmlns="" xmlns:a16="http://schemas.microsoft.com/office/drawing/2014/main" id="{9B5A732B-11EC-4F10-9F9A-B5AFD5357245}"/>
              </a:ext>
            </a:extLst>
          </p:cNvPr>
          <p:cNvSpPr>
            <a:spLocks noGrp="1"/>
          </p:cNvSpPr>
          <p:nvPr>
            <p:ph idx="1"/>
          </p:nvPr>
        </p:nvSpPr>
        <p:spPr>
          <a:xfrm>
            <a:off x="965199" y="3729161"/>
            <a:ext cx="5690043" cy="2277321"/>
          </a:xfrm>
        </p:spPr>
        <p:txBody>
          <a:bodyPr vert="horz" lIns="91440" tIns="45720" rIns="91440" bIns="45720" rtlCol="0" anchor="t">
            <a:normAutofit/>
          </a:bodyPr>
          <a:lstStyle/>
          <a:p>
            <a:r>
              <a:rPr lang="pl-PL" sz="2400" dirty="0">
                <a:cs typeface="Calibri"/>
              </a:rPr>
              <a:t>Dobrym sposobem na wypoczynek to aktywność fizyczna np. Spacer,  wystarczą słuchawki w uszy lub osoba do towarzystwa i czas już mija inaczej.</a:t>
            </a:r>
          </a:p>
          <a:p>
            <a:pPr marL="0" indent="0">
              <a:buNone/>
            </a:pPr>
            <a:endParaRPr lang="pl-PL" sz="2400">
              <a:cs typeface="Calibri"/>
            </a:endParaRPr>
          </a:p>
        </p:txBody>
      </p:sp>
      <p:pic>
        <p:nvPicPr>
          <p:cNvPr id="5" name="Obraz 5" descr="Obraz zawierający osoba, zewnętrzne, kobieta, młode&#10;&#10;Opis wygenerowany automatycznie">
            <a:extLst>
              <a:ext uri="{FF2B5EF4-FFF2-40B4-BE49-F238E27FC236}">
                <a16:creationId xmlns="" xmlns:a16="http://schemas.microsoft.com/office/drawing/2014/main" id="{62458D24-BE5E-48D0-9E42-6627D744CF9A}"/>
              </a:ext>
            </a:extLst>
          </p:cNvPr>
          <p:cNvPicPr>
            <a:picLocks noChangeAspect="1"/>
          </p:cNvPicPr>
          <p:nvPr/>
        </p:nvPicPr>
        <p:blipFill>
          <a:blip r:embed="rId3"/>
          <a:stretch>
            <a:fillRect/>
          </a:stretch>
        </p:blipFill>
        <p:spPr>
          <a:xfrm>
            <a:off x="8570287" y="2102491"/>
            <a:ext cx="1673013" cy="3217333"/>
          </a:xfrm>
          <a:prstGeom prst="rect">
            <a:avLst/>
          </a:prstGeom>
        </p:spPr>
      </p:pic>
    </p:spTree>
    <p:extLst>
      <p:ext uri="{BB962C8B-B14F-4D97-AF65-F5344CB8AC3E}">
        <p14:creationId xmlns:p14="http://schemas.microsoft.com/office/powerpoint/2010/main" val="388486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FDE6B53-F474-4002-910D-EBB2CC149D35}"/>
              </a:ext>
            </a:extLst>
          </p:cNvPr>
          <p:cNvSpPr>
            <a:spLocks noGrp="1"/>
          </p:cNvSpPr>
          <p:nvPr>
            <p:ph type="title"/>
          </p:nvPr>
        </p:nvSpPr>
        <p:spPr/>
        <p:txBody>
          <a:bodyPr/>
          <a:lstStyle/>
          <a:p>
            <a:pPr algn="ctr"/>
            <a:r>
              <a:rPr lang="pl-PL" dirty="0">
                <a:cs typeface="Calibri Light"/>
              </a:rPr>
              <a:t>Rower</a:t>
            </a:r>
          </a:p>
        </p:txBody>
      </p:sp>
      <p:sp>
        <p:nvSpPr>
          <p:cNvPr id="3" name="Symbol zastępczy zawartości 2">
            <a:extLst>
              <a:ext uri="{FF2B5EF4-FFF2-40B4-BE49-F238E27FC236}">
                <a16:creationId xmlns="" xmlns:a16="http://schemas.microsoft.com/office/drawing/2014/main" id="{A35D908A-5BF8-4546-B9FF-CC870955E93F}"/>
              </a:ext>
            </a:extLst>
          </p:cNvPr>
          <p:cNvSpPr>
            <a:spLocks noGrp="1"/>
          </p:cNvSpPr>
          <p:nvPr>
            <p:ph idx="1"/>
          </p:nvPr>
        </p:nvSpPr>
        <p:spPr>
          <a:xfrm>
            <a:off x="838200" y="1825625"/>
            <a:ext cx="10515600" cy="517527"/>
          </a:xfrm>
        </p:spPr>
        <p:txBody>
          <a:bodyPr vert="horz" lIns="91440" tIns="45720" rIns="91440" bIns="45720" rtlCol="0" anchor="t">
            <a:normAutofit/>
          </a:bodyPr>
          <a:lstStyle/>
          <a:p>
            <a:r>
              <a:rPr lang="pl-PL" dirty="0">
                <a:cs typeface="Calibri"/>
              </a:rPr>
              <a:t>Drugim aktywnym wypoczynkiem od laptopa, może być np. Rower</a:t>
            </a:r>
            <a:endParaRPr lang="pl-PL" dirty="0"/>
          </a:p>
        </p:txBody>
      </p:sp>
      <p:pic>
        <p:nvPicPr>
          <p:cNvPr id="4" name="Obraz 4" descr="Obraz zawierający osoba, zewnętrzne, mężczyzna, osoby&#10;&#10;Opis wygenerowany automatycznie">
            <a:extLst>
              <a:ext uri="{FF2B5EF4-FFF2-40B4-BE49-F238E27FC236}">
                <a16:creationId xmlns="" xmlns:a16="http://schemas.microsoft.com/office/drawing/2014/main" id="{5E2903E7-A52B-4824-B18F-90FF0F1672BF}"/>
              </a:ext>
            </a:extLst>
          </p:cNvPr>
          <p:cNvPicPr>
            <a:picLocks noChangeAspect="1"/>
          </p:cNvPicPr>
          <p:nvPr/>
        </p:nvPicPr>
        <p:blipFill>
          <a:blip r:embed="rId2"/>
          <a:stretch>
            <a:fillRect/>
          </a:stretch>
        </p:blipFill>
        <p:spPr>
          <a:xfrm rot="20520000">
            <a:off x="669649" y="2993866"/>
            <a:ext cx="2563094" cy="3397552"/>
          </a:xfrm>
          <a:prstGeom prst="rect">
            <a:avLst/>
          </a:prstGeom>
        </p:spPr>
      </p:pic>
      <p:pic>
        <p:nvPicPr>
          <p:cNvPr id="6" name="Obraz 6" descr="Obraz zawierający droga, zewnętrzne, ulica, mężczyzna&#10;&#10;Opis wygenerowany automatycznie">
            <a:extLst>
              <a:ext uri="{FF2B5EF4-FFF2-40B4-BE49-F238E27FC236}">
                <a16:creationId xmlns="" xmlns:a16="http://schemas.microsoft.com/office/drawing/2014/main" id="{F8BB0C7D-CB74-4872-8663-DCF487C4A38F}"/>
              </a:ext>
            </a:extLst>
          </p:cNvPr>
          <p:cNvPicPr>
            <a:picLocks noChangeAspect="1"/>
          </p:cNvPicPr>
          <p:nvPr/>
        </p:nvPicPr>
        <p:blipFill>
          <a:blip r:embed="rId3"/>
          <a:stretch>
            <a:fillRect/>
          </a:stretch>
        </p:blipFill>
        <p:spPr>
          <a:xfrm rot="720000">
            <a:off x="8796848" y="2525028"/>
            <a:ext cx="2111836" cy="4078514"/>
          </a:xfrm>
          <a:prstGeom prst="rect">
            <a:avLst/>
          </a:prstGeom>
        </p:spPr>
      </p:pic>
      <p:pic>
        <p:nvPicPr>
          <p:cNvPr id="7" name="Obraz 7" descr="Obraz zawierający ławka, budynek, okno, park&#10;&#10;Opis wygenerowany automatycznie">
            <a:extLst>
              <a:ext uri="{FF2B5EF4-FFF2-40B4-BE49-F238E27FC236}">
                <a16:creationId xmlns="" xmlns:a16="http://schemas.microsoft.com/office/drawing/2014/main" id="{30D6E3E8-8D23-4546-98F9-E0474A1015B7}"/>
              </a:ext>
            </a:extLst>
          </p:cNvPr>
          <p:cNvPicPr>
            <a:picLocks noChangeAspect="1"/>
          </p:cNvPicPr>
          <p:nvPr/>
        </p:nvPicPr>
        <p:blipFill>
          <a:blip r:embed="rId4"/>
          <a:stretch>
            <a:fillRect/>
          </a:stretch>
        </p:blipFill>
        <p:spPr>
          <a:xfrm rot="1260000">
            <a:off x="4542518" y="3590699"/>
            <a:ext cx="2236108" cy="1696509"/>
          </a:xfrm>
          <a:prstGeom prst="rect">
            <a:avLst/>
          </a:prstGeom>
        </p:spPr>
      </p:pic>
    </p:spTree>
    <p:extLst>
      <p:ext uri="{BB962C8B-B14F-4D97-AF65-F5344CB8AC3E}">
        <p14:creationId xmlns:p14="http://schemas.microsoft.com/office/powerpoint/2010/main" val="597042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2077B8FC-696C-4D57-BA7A-400D46AA6679}"/>
              </a:ext>
            </a:extLst>
          </p:cNvPr>
          <p:cNvSpPr>
            <a:spLocks noGrp="1"/>
          </p:cNvSpPr>
          <p:nvPr>
            <p:ph type="title"/>
          </p:nvPr>
        </p:nvSpPr>
        <p:spPr>
          <a:xfrm>
            <a:off x="4965430" y="629268"/>
            <a:ext cx="6586491" cy="1286160"/>
          </a:xfrm>
        </p:spPr>
        <p:txBody>
          <a:bodyPr anchor="b">
            <a:normAutofit/>
          </a:bodyPr>
          <a:lstStyle/>
          <a:p>
            <a:r>
              <a:rPr lang="pl-PL" dirty="0">
                <a:cs typeface="Calibri Light"/>
              </a:rPr>
              <a:t>Zainteresowania </a:t>
            </a:r>
            <a:endParaRPr lang="pl-PL" dirty="0"/>
          </a:p>
        </p:txBody>
      </p:sp>
      <p:sp>
        <p:nvSpPr>
          <p:cNvPr id="3" name="Symbol zastępczy zawartości 2">
            <a:extLst>
              <a:ext uri="{FF2B5EF4-FFF2-40B4-BE49-F238E27FC236}">
                <a16:creationId xmlns="" xmlns:a16="http://schemas.microsoft.com/office/drawing/2014/main" id="{936576F4-E55E-4CCA-81BD-BD6BA86E5045}"/>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pl-PL" dirty="0">
                <a:cs typeface="Calibri"/>
              </a:rPr>
              <a:t>Trzecią ciekawą aktywnością fizyczną jest ,,Deska" ja osobiście bardzo polubiłam jeździć na  fiszce, przez co bardzo czuję nogi, jednak jest to bardzo dobra aktywność.</a:t>
            </a:r>
          </a:p>
        </p:txBody>
      </p:sp>
      <p:pic>
        <p:nvPicPr>
          <p:cNvPr id="5" name="Obraz 5" descr="Obraz zawierający osoba, buty, para, noszenie&#10;&#10;Opis wygenerowany automatycznie">
            <a:extLst>
              <a:ext uri="{FF2B5EF4-FFF2-40B4-BE49-F238E27FC236}">
                <a16:creationId xmlns="" xmlns:a16="http://schemas.microsoft.com/office/drawing/2014/main" id="{AEB0FC23-D94F-4340-B668-EAA303EF3A35}"/>
              </a:ext>
            </a:extLst>
          </p:cNvPr>
          <p:cNvPicPr>
            <a:picLocks noChangeAspect="1"/>
          </p:cNvPicPr>
          <p:nvPr/>
        </p:nvPicPr>
        <p:blipFill rotWithShape="1">
          <a:blip r:embed="rId2"/>
          <a:srcRect t="23070" r="-2" b="-2"/>
          <a:stretch/>
        </p:blipFill>
        <p:spPr>
          <a:xfrm>
            <a:off x="20" y="10"/>
            <a:ext cx="4635571" cy="6857990"/>
          </a:xfrm>
          <a:prstGeom prst="rect">
            <a:avLst/>
          </a:prstGeom>
          <a:effectLst/>
        </p:spPr>
      </p:pic>
      <p:cxnSp>
        <p:nvCxnSpPr>
          <p:cNvPr id="10" name="Straight Connector 9">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D885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61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CCFA6E6-AB22-4000-BA18-398FE509306F}"/>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8800" dirty="0" err="1">
                <a:latin typeface="Book Antiqua"/>
              </a:rPr>
              <a:t>Rolki</a:t>
            </a:r>
            <a:r>
              <a:rPr lang="en-US" sz="8800" dirty="0"/>
              <a:t> </a:t>
            </a:r>
          </a:p>
        </p:txBody>
      </p:sp>
      <p:cxnSp>
        <p:nvCxnSpPr>
          <p:cNvPr id="10" name="Straight Arrow Connector 9">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Symbol zastępczy tekstu 3">
            <a:extLst>
              <a:ext uri="{FF2B5EF4-FFF2-40B4-BE49-F238E27FC236}">
                <a16:creationId xmlns="" xmlns:a16="http://schemas.microsoft.com/office/drawing/2014/main" id="{F28292C7-364E-4E30-A652-09E20A22F302}"/>
              </a:ext>
            </a:extLst>
          </p:cNvPr>
          <p:cNvSpPr>
            <a:spLocks noGrp="1"/>
          </p:cNvSpPr>
          <p:nvPr>
            <p:ph type="body" sz="half" idx="2"/>
          </p:nvPr>
        </p:nvSpPr>
        <p:spPr>
          <a:xfrm>
            <a:off x="655321" y="2575034"/>
            <a:ext cx="5120113" cy="3462228"/>
          </a:xfrm>
        </p:spPr>
        <p:txBody>
          <a:bodyPr vert="horz" lIns="91440" tIns="45720" rIns="91440" bIns="45720" rtlCol="0" anchor="t">
            <a:normAutofit/>
          </a:bodyPr>
          <a:lstStyle/>
          <a:p>
            <a:pPr indent="-228600">
              <a:buFont typeface="Arial" panose="020B0604020202020204" pitchFamily="34" charset="0"/>
              <a:buChar char="•"/>
            </a:pPr>
            <a:r>
              <a:rPr lang="en-US" sz="2400" dirty="0" err="1"/>
              <a:t>Rolki</a:t>
            </a:r>
            <a:r>
              <a:rPr lang="en-US" sz="2400" dirty="0"/>
              <a:t> to </a:t>
            </a:r>
            <a:r>
              <a:rPr lang="en-US" sz="2400" dirty="0" err="1"/>
              <a:t>bardzo</a:t>
            </a:r>
            <a:r>
              <a:rPr lang="en-US" sz="2400" dirty="0"/>
              <a:t> dobra </a:t>
            </a:r>
            <a:r>
              <a:rPr lang="en-US" sz="2400" dirty="0" err="1"/>
              <a:t>aktywność</a:t>
            </a:r>
            <a:r>
              <a:rPr lang="en-US" sz="2400" dirty="0"/>
              <a:t> </a:t>
            </a:r>
            <a:r>
              <a:rPr lang="en-US" sz="2400" dirty="0" err="1"/>
              <a:t>fizyczna</a:t>
            </a:r>
            <a:r>
              <a:rPr lang="en-US" sz="2400" dirty="0"/>
              <a:t> </a:t>
            </a:r>
            <a:r>
              <a:rPr lang="en-US" sz="2400" dirty="0" err="1"/>
              <a:t>ponieważ</a:t>
            </a:r>
            <a:r>
              <a:rPr lang="en-US" sz="2400" dirty="0"/>
              <a:t> jest </a:t>
            </a:r>
            <a:r>
              <a:rPr lang="en-US" sz="2400" dirty="0" err="1"/>
              <a:t>ona</a:t>
            </a:r>
            <a:r>
              <a:rPr lang="en-US" sz="2400" dirty="0"/>
              <a:t> </a:t>
            </a:r>
            <a:r>
              <a:rPr lang="en-US" sz="2400" dirty="0" err="1"/>
              <a:t>przybliżona</a:t>
            </a:r>
            <a:r>
              <a:rPr lang="en-US" sz="2400" dirty="0"/>
              <a:t> do </a:t>
            </a:r>
            <a:r>
              <a:rPr lang="en-US" sz="2400" dirty="0" err="1"/>
              <a:t>biegania</a:t>
            </a:r>
            <a:r>
              <a:rPr lang="en-US" sz="2400" dirty="0"/>
              <a:t>, </a:t>
            </a:r>
            <a:r>
              <a:rPr lang="en-US" sz="2400" dirty="0" err="1"/>
              <a:t>jednak</a:t>
            </a:r>
            <a:r>
              <a:rPr lang="en-US" sz="2400" dirty="0"/>
              <a:t> </a:t>
            </a:r>
            <a:r>
              <a:rPr lang="en-US" sz="2400" dirty="0" err="1"/>
              <a:t>nie</a:t>
            </a:r>
            <a:r>
              <a:rPr lang="en-US" sz="2400" dirty="0"/>
              <a:t> </a:t>
            </a:r>
            <a:r>
              <a:rPr lang="en-US" sz="2400" dirty="0" err="1"/>
              <a:t>obciąża</a:t>
            </a:r>
            <a:r>
              <a:rPr lang="en-US" sz="2400" dirty="0"/>
              <a:t> </a:t>
            </a:r>
            <a:r>
              <a:rPr lang="en-US" sz="2400" dirty="0" err="1"/>
              <a:t>stawów</a:t>
            </a:r>
            <a:r>
              <a:rPr lang="en-US" sz="2400" dirty="0"/>
              <a:t>.</a:t>
            </a:r>
          </a:p>
        </p:txBody>
      </p:sp>
      <p:pic>
        <p:nvPicPr>
          <p:cNvPr id="5" name="Obraz 5" descr="Obraz zawierający zewnętrzne, droga, scena, chodnik&#10;&#10;Opis wygenerowany automatycznie">
            <a:extLst>
              <a:ext uri="{FF2B5EF4-FFF2-40B4-BE49-F238E27FC236}">
                <a16:creationId xmlns="" xmlns:a16="http://schemas.microsoft.com/office/drawing/2014/main" id="{0D598E78-1D47-492A-BC18-DF2F794C4572}"/>
              </a:ext>
            </a:extLst>
          </p:cNvPr>
          <p:cNvPicPr>
            <a:picLocks noGrp="1" noChangeAspect="1"/>
          </p:cNvPicPr>
          <p:nvPr>
            <p:ph idx="1"/>
          </p:nvPr>
        </p:nvPicPr>
        <p:blipFill rotWithShape="1">
          <a:blip r:embed="rId2"/>
          <a:srcRect t="4118" b="42925"/>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26119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F0D1C5F-0BED-4D30-9FFF-664E2C9B2689}"/>
              </a:ext>
            </a:extLst>
          </p:cNvPr>
          <p:cNvSpPr>
            <a:spLocks noGrp="1"/>
          </p:cNvSpPr>
          <p:nvPr>
            <p:ph type="title"/>
          </p:nvPr>
        </p:nvSpPr>
        <p:spPr/>
        <p:txBody>
          <a:bodyPr>
            <a:normAutofit/>
          </a:bodyPr>
          <a:lstStyle/>
          <a:p>
            <a:pPr algn="ctr"/>
            <a:r>
              <a:rPr lang="pl-PL" sz="4800">
                <a:cs typeface="Calibri Light"/>
              </a:rPr>
              <a:t>Ćwiczenia</a:t>
            </a:r>
            <a:endParaRPr lang="pl-PL" sz="4800" dirty="0">
              <a:cs typeface="Calibri Light"/>
            </a:endParaRPr>
          </a:p>
        </p:txBody>
      </p:sp>
      <p:sp>
        <p:nvSpPr>
          <p:cNvPr id="3" name="Symbol zastępczy zawartości 2">
            <a:extLst>
              <a:ext uri="{FF2B5EF4-FFF2-40B4-BE49-F238E27FC236}">
                <a16:creationId xmlns="" xmlns:a16="http://schemas.microsoft.com/office/drawing/2014/main" id="{F2E823A3-08D3-4382-AD36-D2B410255EB9}"/>
              </a:ext>
            </a:extLst>
          </p:cNvPr>
          <p:cNvSpPr>
            <a:spLocks noGrp="1"/>
          </p:cNvSpPr>
          <p:nvPr>
            <p:ph idx="1"/>
          </p:nvPr>
        </p:nvSpPr>
        <p:spPr>
          <a:xfrm>
            <a:off x="838200" y="1825625"/>
            <a:ext cx="10515600" cy="3613529"/>
          </a:xfrm>
        </p:spPr>
        <p:txBody>
          <a:bodyPr vert="horz" lIns="91440" tIns="45720" rIns="91440" bIns="45720" rtlCol="0" anchor="t">
            <a:normAutofit/>
          </a:bodyPr>
          <a:lstStyle/>
          <a:p>
            <a:r>
              <a:rPr lang="pl-PL">
                <a:cs typeface="Calibri"/>
              </a:rPr>
              <a:t>Ćwiczenia, raczej nie jest za ciekawą aktywnością dla niektórych ludzi, w tym mnie, ale bardzo ciekawym rozwiązaniem są ćwiczenia z muzyką, są owiele przyjemniejsze. </a:t>
            </a:r>
          </a:p>
          <a:p>
            <a:pPr marL="0" indent="0">
              <a:buNone/>
            </a:pPr>
            <a:r>
              <a:rPr lang="pl-PL" dirty="0">
                <a:cs typeface="Calibri"/>
              </a:rPr>
              <a:t>Można np. Robić przysiady w rytm piosenki, skakać na skakance, można ze swoim rodzeństwem robić jakieś rywalizacje, np. Kto dłużej </a:t>
            </a:r>
            <a:r>
              <a:rPr lang="pl-PL">
                <a:cs typeface="Calibri"/>
              </a:rPr>
              <a:t>wytrzyma w pozycji ,,deska" </a:t>
            </a:r>
          </a:p>
          <a:p>
            <a:pPr marL="0" indent="0">
              <a:buNone/>
            </a:pPr>
            <a:r>
              <a:rPr lang="pl-PL">
                <a:cs typeface="Calibri"/>
              </a:rPr>
              <a:t>Ćwiczenia robione w rytm muzyki:</a:t>
            </a:r>
            <a:endParaRPr lang="pl-PL" dirty="0">
              <a:cs typeface="Calibri"/>
            </a:endParaRPr>
          </a:p>
          <a:p>
            <a:pPr marL="0" indent="0">
              <a:buNone/>
            </a:pPr>
            <a:r>
              <a:rPr lang="pl-PL" dirty="0">
                <a:ea typeface="+mn-lt"/>
                <a:cs typeface="+mn-lt"/>
              </a:rPr>
              <a:t>https://youtu.be/ZrtDYdsaS3k</a:t>
            </a:r>
            <a:endParaRPr lang="pl-PL" dirty="0"/>
          </a:p>
        </p:txBody>
      </p:sp>
      <p:pic>
        <p:nvPicPr>
          <p:cNvPr id="4" name="Obraz 4" descr="Obraz zawierający kobieta, siedzi, piękne, dziewczynka&#10;&#10;Opis wygenerowany automatycznie">
            <a:extLst>
              <a:ext uri="{FF2B5EF4-FFF2-40B4-BE49-F238E27FC236}">
                <a16:creationId xmlns="" xmlns:a16="http://schemas.microsoft.com/office/drawing/2014/main" id="{6B15D7EC-F24E-47AD-8CEC-91BF9E44AF92}"/>
              </a:ext>
            </a:extLst>
          </p:cNvPr>
          <p:cNvPicPr>
            <a:picLocks noChangeAspect="1"/>
          </p:cNvPicPr>
          <p:nvPr/>
        </p:nvPicPr>
        <p:blipFill>
          <a:blip r:embed="rId2"/>
          <a:stretch>
            <a:fillRect/>
          </a:stretch>
        </p:blipFill>
        <p:spPr>
          <a:xfrm>
            <a:off x="7228114" y="4098321"/>
            <a:ext cx="3444723" cy="2181072"/>
          </a:xfrm>
          <a:prstGeom prst="rect">
            <a:avLst/>
          </a:prstGeom>
        </p:spPr>
      </p:pic>
    </p:spTree>
    <p:extLst>
      <p:ext uri="{BB962C8B-B14F-4D97-AF65-F5344CB8AC3E}">
        <p14:creationId xmlns:p14="http://schemas.microsoft.com/office/powerpoint/2010/main" val="124938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D305BDCF-A27E-443A-A04C-8807B9A7F00D}"/>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4400"/>
              <a:t>Zdrowe odżywianie się</a:t>
            </a:r>
          </a:p>
        </p:txBody>
      </p:sp>
      <p:sp>
        <p:nvSpPr>
          <p:cNvPr id="4" name="Symbol zastępczy tekstu 3">
            <a:extLst>
              <a:ext uri="{FF2B5EF4-FFF2-40B4-BE49-F238E27FC236}">
                <a16:creationId xmlns="" xmlns:a16="http://schemas.microsoft.com/office/drawing/2014/main" id="{6803E03C-B11E-40DB-8381-C39B19F8D4D4}"/>
              </a:ext>
            </a:extLst>
          </p:cNvPr>
          <p:cNvSpPr>
            <a:spLocks noGrp="1"/>
          </p:cNvSpPr>
          <p:nvPr>
            <p:ph type="body" sz="half" idx="2"/>
          </p:nvPr>
        </p:nvSpPr>
        <p:spPr>
          <a:xfrm>
            <a:off x="4965431" y="2438400"/>
            <a:ext cx="6586489" cy="3785419"/>
          </a:xfrm>
        </p:spPr>
        <p:txBody>
          <a:bodyPr vert="horz" lIns="91440" tIns="45720" rIns="91440" bIns="45720" rtlCol="0" anchor="t">
            <a:normAutofit/>
          </a:bodyPr>
          <a:lstStyle/>
          <a:p>
            <a:pPr indent="-228600">
              <a:buFont typeface="Arial" panose="020B0604020202020204" pitchFamily="34" charset="0"/>
              <a:buChar char="•"/>
            </a:pPr>
            <a:r>
              <a:rPr lang="en-US" sz="2400"/>
              <a:t>Bardzo ważne w tych czasach jest zdrowe odżywianie się, nie mówie tutaj o jakiejś diecie, tylko o zamiennikach, łatwych rzeczach, po których  na pewno zobaczymy rezultaty; takich jak np. Zamiast czekoladowego batona zjeść jakiś owoc, zamiast słodkich napoi pić wode, nie musi być sama, można np. Dodać do niej jakieś owoce i ona już zmieni swój smak.</a:t>
            </a:r>
          </a:p>
        </p:txBody>
      </p:sp>
      <p:pic>
        <p:nvPicPr>
          <p:cNvPr id="5" name="Obraz 5" descr="Obraz zawierający osoba, wewnątrz, kobieta, trzymający&#10;&#10;Opis wygenerowany automatycznie">
            <a:extLst>
              <a:ext uri="{FF2B5EF4-FFF2-40B4-BE49-F238E27FC236}">
                <a16:creationId xmlns="" xmlns:a16="http://schemas.microsoft.com/office/drawing/2014/main" id="{30EB4561-29A5-4093-B00E-C161B1B3171B}"/>
              </a:ext>
            </a:extLst>
          </p:cNvPr>
          <p:cNvPicPr>
            <a:picLocks noGrp="1" noChangeAspect="1"/>
          </p:cNvPicPr>
          <p:nvPr>
            <p:ph type="pic" idx="1"/>
          </p:nvPr>
        </p:nvPicPr>
        <p:blipFill rotWithShape="1">
          <a:blip r:embed="rId2"/>
          <a:srcRect t="22971" r="-2" b="97"/>
          <a:stretch/>
        </p:blipFill>
        <p:spPr>
          <a:xfrm>
            <a:off x="20" y="10"/>
            <a:ext cx="4635571" cy="6857990"/>
          </a:xfrm>
          <a:prstGeom prst="rect">
            <a:avLst/>
          </a:prstGeom>
          <a:effectLst/>
        </p:spPr>
      </p:pic>
      <p:cxnSp>
        <p:nvCxnSpPr>
          <p:cNvPr id="10" name="Straight Connector 9">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E1AE63"/>
            </a:solidFill>
          </a:ln>
        </p:spPr>
        <p:style>
          <a:lnRef idx="1">
            <a:schemeClr val="accent1"/>
          </a:lnRef>
          <a:fillRef idx="0">
            <a:schemeClr val="accent1"/>
          </a:fillRef>
          <a:effectRef idx="0">
            <a:schemeClr val="accent1"/>
          </a:effectRef>
          <a:fontRef idx="minor">
            <a:schemeClr val="tx1"/>
          </a:fontRef>
        </p:style>
      </p:cxnSp>
      <p:pic>
        <p:nvPicPr>
          <p:cNvPr id="3" name="Obraz 5" descr="Obraz zawierający kubek, kawa, wewnątrz, stół&#10;&#10;Opis wygenerowany automatycznie">
            <a:extLst>
              <a:ext uri="{FF2B5EF4-FFF2-40B4-BE49-F238E27FC236}">
                <a16:creationId xmlns="" xmlns:a16="http://schemas.microsoft.com/office/drawing/2014/main" id="{2C8BBCE5-E835-4C57-B7D4-A84F4A5916A8}"/>
              </a:ext>
            </a:extLst>
          </p:cNvPr>
          <p:cNvPicPr>
            <a:picLocks noChangeAspect="1"/>
          </p:cNvPicPr>
          <p:nvPr/>
        </p:nvPicPr>
        <p:blipFill>
          <a:blip r:embed="rId3"/>
          <a:stretch>
            <a:fillRect/>
          </a:stretch>
        </p:blipFill>
        <p:spPr>
          <a:xfrm>
            <a:off x="11023335" y="124031"/>
            <a:ext cx="1035362" cy="1998134"/>
          </a:xfrm>
          <a:prstGeom prst="rect">
            <a:avLst/>
          </a:prstGeom>
        </p:spPr>
      </p:pic>
    </p:spTree>
    <p:extLst>
      <p:ext uri="{BB962C8B-B14F-4D97-AF65-F5344CB8AC3E}">
        <p14:creationId xmlns:p14="http://schemas.microsoft.com/office/powerpoint/2010/main" val="2318985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92DF11B-EA78-400A-B47B-2284031BB0F5}"/>
              </a:ext>
            </a:extLst>
          </p:cNvPr>
          <p:cNvSpPr>
            <a:spLocks noGrp="1"/>
          </p:cNvSpPr>
          <p:nvPr>
            <p:ph type="title"/>
          </p:nvPr>
        </p:nvSpPr>
        <p:spPr>
          <a:xfrm>
            <a:off x="838200" y="365125"/>
            <a:ext cx="10515600" cy="636135"/>
          </a:xfrm>
        </p:spPr>
        <p:txBody>
          <a:bodyPr>
            <a:normAutofit fontScale="90000"/>
          </a:bodyPr>
          <a:lstStyle/>
          <a:p>
            <a:pPr algn="ctr"/>
            <a:r>
              <a:rPr lang="pl-PL">
                <a:cs typeface="Calibri Light"/>
              </a:rPr>
              <a:t>Gyros</a:t>
            </a:r>
          </a:p>
        </p:txBody>
      </p:sp>
      <p:sp>
        <p:nvSpPr>
          <p:cNvPr id="3" name="Symbol zastępczy zawartości 2">
            <a:extLst>
              <a:ext uri="{FF2B5EF4-FFF2-40B4-BE49-F238E27FC236}">
                <a16:creationId xmlns="" xmlns:a16="http://schemas.microsoft.com/office/drawing/2014/main" id="{962F0E59-DA04-4EC2-B049-E140FAE189D9}"/>
              </a:ext>
            </a:extLst>
          </p:cNvPr>
          <p:cNvSpPr>
            <a:spLocks noGrp="1"/>
          </p:cNvSpPr>
          <p:nvPr>
            <p:ph idx="1"/>
          </p:nvPr>
        </p:nvSpPr>
        <p:spPr>
          <a:xfrm>
            <a:off x="838200" y="1160387"/>
            <a:ext cx="11168742" cy="1254959"/>
          </a:xfrm>
        </p:spPr>
        <p:txBody>
          <a:bodyPr vert="horz" lIns="91440" tIns="45720" rIns="91440" bIns="45720" rtlCol="0" anchor="t">
            <a:normAutofit/>
          </a:bodyPr>
          <a:lstStyle/>
          <a:p>
            <a:pPr marL="0" indent="0">
              <a:buNone/>
            </a:pPr>
            <a:r>
              <a:rPr lang="pl-PL" dirty="0">
                <a:cs typeface="Calibri"/>
              </a:rPr>
              <a:t>Mimo, że gyros zawiera w sobie kethup i troche majonezu to i tak </a:t>
            </a:r>
            <a:r>
              <a:rPr lang="pl-PL">
                <a:cs typeface="Calibri"/>
              </a:rPr>
              <a:t>bardzo zdrowa przekąska ponieważ zawiera w sobie sporo warzyw, a co za tym idzie? Sporo witamin.</a:t>
            </a:r>
            <a:endParaRPr lang="pl-PL" dirty="0">
              <a:cs typeface="Calibri"/>
            </a:endParaRPr>
          </a:p>
        </p:txBody>
      </p:sp>
      <p:sp>
        <p:nvSpPr>
          <p:cNvPr id="4" name="pole tekstowe 3">
            <a:extLst>
              <a:ext uri="{FF2B5EF4-FFF2-40B4-BE49-F238E27FC236}">
                <a16:creationId xmlns="" xmlns:a16="http://schemas.microsoft.com/office/drawing/2014/main" id="{ED0DB3E9-C443-48F6-9662-7BDA08BBB857}"/>
              </a:ext>
            </a:extLst>
          </p:cNvPr>
          <p:cNvSpPr txBox="1"/>
          <p:nvPr/>
        </p:nvSpPr>
        <p:spPr>
          <a:xfrm>
            <a:off x="539447" y="2801257"/>
            <a:ext cx="2053771"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a:cs typeface="Calibri"/>
              </a:rPr>
              <a:t>Składniki:</a:t>
            </a:r>
            <a:endParaRPr lang="pl-PL" sz="2000" dirty="0">
              <a:cs typeface="Calibri"/>
            </a:endParaRPr>
          </a:p>
          <a:p>
            <a:r>
              <a:rPr lang="pl-PL" sz="2000">
                <a:cs typeface="Calibri"/>
              </a:rPr>
              <a:t>-kapusta pekińska </a:t>
            </a:r>
            <a:endParaRPr lang="pl-PL" sz="2000" dirty="0">
              <a:cs typeface="Calibri"/>
            </a:endParaRPr>
          </a:p>
          <a:p>
            <a:r>
              <a:rPr lang="pl-PL" sz="2000">
                <a:cs typeface="Calibri"/>
              </a:rPr>
              <a:t>-kukurydza</a:t>
            </a:r>
            <a:endParaRPr lang="pl-PL" sz="2000" dirty="0">
              <a:cs typeface="Calibri"/>
            </a:endParaRPr>
          </a:p>
          <a:p>
            <a:r>
              <a:rPr lang="pl-PL" sz="2000">
                <a:cs typeface="Calibri"/>
              </a:rPr>
              <a:t>-papryka czerwona</a:t>
            </a:r>
            <a:endParaRPr lang="pl-PL" sz="2000" dirty="0">
              <a:cs typeface="Calibri"/>
            </a:endParaRPr>
          </a:p>
          <a:p>
            <a:r>
              <a:rPr lang="pl-PL" sz="2000">
                <a:cs typeface="Calibri"/>
              </a:rPr>
              <a:t>-pomidor</a:t>
            </a:r>
            <a:endParaRPr lang="pl-PL" sz="2000" dirty="0">
              <a:cs typeface="Calibri"/>
            </a:endParaRPr>
          </a:p>
          <a:p>
            <a:r>
              <a:rPr lang="pl-PL" sz="2000">
                <a:cs typeface="Calibri"/>
              </a:rPr>
              <a:t>-ogórek </a:t>
            </a:r>
            <a:endParaRPr lang="pl-PL" sz="2000" dirty="0">
              <a:cs typeface="Calibri"/>
            </a:endParaRPr>
          </a:p>
          <a:p>
            <a:r>
              <a:rPr lang="pl-PL" sz="2000">
                <a:cs typeface="Calibri"/>
              </a:rPr>
              <a:t>-pierś z kurczaka</a:t>
            </a:r>
            <a:endParaRPr lang="pl-PL" sz="2000" dirty="0">
              <a:cs typeface="Calibri"/>
            </a:endParaRPr>
          </a:p>
          <a:p>
            <a:r>
              <a:rPr lang="pl-PL" sz="2000">
                <a:cs typeface="Calibri"/>
              </a:rPr>
              <a:t>-kethup i majonez</a:t>
            </a:r>
            <a:endParaRPr lang="pl-PL" sz="2000" dirty="0">
              <a:cs typeface="Calibri"/>
            </a:endParaRPr>
          </a:p>
          <a:p>
            <a:r>
              <a:rPr lang="pl-PL" sz="2000">
                <a:cs typeface="Calibri"/>
              </a:rPr>
              <a:t>-przyprawa ,,gyros"</a:t>
            </a:r>
            <a:endParaRPr lang="pl-PL" sz="2000" dirty="0">
              <a:cs typeface="Calibri"/>
            </a:endParaRPr>
          </a:p>
          <a:p>
            <a:endParaRPr lang="pl-PL" dirty="0">
              <a:cs typeface="Calibri"/>
            </a:endParaRPr>
          </a:p>
        </p:txBody>
      </p:sp>
      <p:sp>
        <p:nvSpPr>
          <p:cNvPr id="5" name="pole tekstowe 4">
            <a:extLst>
              <a:ext uri="{FF2B5EF4-FFF2-40B4-BE49-F238E27FC236}">
                <a16:creationId xmlns="" xmlns:a16="http://schemas.microsoft.com/office/drawing/2014/main" id="{7FE4545C-E628-4FD6-8366-35C60E690AD3}"/>
              </a:ext>
            </a:extLst>
          </p:cNvPr>
          <p:cNvSpPr txBox="1"/>
          <p:nvPr/>
        </p:nvSpPr>
        <p:spPr>
          <a:xfrm>
            <a:off x="2944133" y="2798989"/>
            <a:ext cx="4666342"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000">
                <a:cs typeface="Calibri"/>
              </a:rPr>
              <a:t>Sposób przygotowania:</a:t>
            </a:r>
            <a:endParaRPr lang="pl-PL" sz="2000" dirty="0">
              <a:cs typeface="Calibri"/>
            </a:endParaRPr>
          </a:p>
          <a:p>
            <a:r>
              <a:rPr lang="pl-PL" sz="2000">
                <a:cs typeface="Calibri"/>
              </a:rPr>
              <a:t>Przygotowanie jest bardzo łatwe, zazwyczaj </a:t>
            </a:r>
            <a:r>
              <a:rPr lang="pl-PL" sz="2000" dirty="0">
                <a:cs typeface="Calibri"/>
              </a:rPr>
              <a:t>składniki się dodaje po tym co kto lubi, ale to moja ulubiona wersja gyrosu. Na początku należy pokroić kapuste, papryke, pomidora, ogórka oraz pierś. Gdy wszystko będzie już pokrojone należy usmażyć pierś z dodadkiem </a:t>
            </a:r>
            <a:r>
              <a:rPr lang="pl-PL" sz="2000">
                <a:cs typeface="Calibri"/>
              </a:rPr>
              <a:t>przyprawy ,,gyros". Gby będzie to już gotowe to ułożyć składniki warstwami wedle uznania.</a:t>
            </a:r>
            <a:endParaRPr lang="pl-PL" sz="2000" dirty="0">
              <a:cs typeface="Calibri"/>
            </a:endParaRPr>
          </a:p>
        </p:txBody>
      </p:sp>
      <p:pic>
        <p:nvPicPr>
          <p:cNvPr id="6" name="Obraz 6" descr="Obraz zawierający żywność, stół, wewnątrz, siedzi&#10;&#10;Opis wygenerowany automatycznie">
            <a:extLst>
              <a:ext uri="{FF2B5EF4-FFF2-40B4-BE49-F238E27FC236}">
                <a16:creationId xmlns="" xmlns:a16="http://schemas.microsoft.com/office/drawing/2014/main" id="{A8B1C7E1-4EDB-4A42-95EB-D71A4D68D21F}"/>
              </a:ext>
            </a:extLst>
          </p:cNvPr>
          <p:cNvPicPr>
            <a:picLocks noChangeAspect="1"/>
          </p:cNvPicPr>
          <p:nvPr/>
        </p:nvPicPr>
        <p:blipFill>
          <a:blip r:embed="rId2"/>
          <a:stretch>
            <a:fillRect/>
          </a:stretch>
        </p:blipFill>
        <p:spPr>
          <a:xfrm>
            <a:off x="8232020" y="3162302"/>
            <a:ext cx="3795485" cy="2855684"/>
          </a:xfrm>
          <a:prstGeom prst="rect">
            <a:avLst/>
          </a:prstGeom>
        </p:spPr>
      </p:pic>
    </p:spTree>
    <p:extLst>
      <p:ext uri="{BB962C8B-B14F-4D97-AF65-F5344CB8AC3E}">
        <p14:creationId xmlns:p14="http://schemas.microsoft.com/office/powerpoint/2010/main" val="3208411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9AF05C0-2414-4CDB-89ED-AC952A0A6F20}"/>
              </a:ext>
            </a:extLst>
          </p:cNvPr>
          <p:cNvSpPr>
            <a:spLocks noGrp="1"/>
          </p:cNvSpPr>
          <p:nvPr>
            <p:ph type="title"/>
          </p:nvPr>
        </p:nvSpPr>
        <p:spPr>
          <a:xfrm>
            <a:off x="655320" y="365125"/>
            <a:ext cx="5120114" cy="1221080"/>
          </a:xfrm>
        </p:spPr>
        <p:txBody>
          <a:bodyPr vert="horz" lIns="91440" tIns="45720" rIns="91440" bIns="45720" rtlCol="0" anchor="ctr">
            <a:normAutofit/>
          </a:bodyPr>
          <a:lstStyle/>
          <a:p>
            <a:r>
              <a:rPr lang="en-US"/>
              <a:t>Makaron z serem.</a:t>
            </a:r>
          </a:p>
        </p:txBody>
      </p:sp>
      <p:cxnSp>
        <p:nvCxnSpPr>
          <p:cNvPr id="13" name="Straight Arrow Connector 12">
            <a:extLst>
              <a:ext uri="{FF2B5EF4-FFF2-40B4-BE49-F238E27FC236}">
                <a16:creationId xmlns=""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 xmlns:a16="http://schemas.microsoft.com/office/drawing/2014/main" id="{8AF94DEC-8499-493D-B908-B71F9E821F87}"/>
              </a:ext>
            </a:extLst>
          </p:cNvPr>
          <p:cNvSpPr>
            <a:spLocks noGrp="1"/>
          </p:cNvSpPr>
          <p:nvPr>
            <p:ph sz="half" idx="1"/>
          </p:nvPr>
        </p:nvSpPr>
        <p:spPr>
          <a:xfrm>
            <a:off x="655321" y="2381511"/>
            <a:ext cx="5120113" cy="4163751"/>
          </a:xfrm>
        </p:spPr>
        <p:txBody>
          <a:bodyPr vert="horz" lIns="91440" tIns="45720" rIns="91440" bIns="45720" rtlCol="0" anchor="t">
            <a:noAutofit/>
          </a:bodyPr>
          <a:lstStyle/>
          <a:p>
            <a:pPr marL="0" indent="0">
              <a:buNone/>
            </a:pPr>
            <a:r>
              <a:rPr lang="en-US" sz="1600"/>
              <a:t>Składniki: </a:t>
            </a:r>
            <a:endParaRPr lang="pl-PL" sz="1600">
              <a:cs typeface="Calibri"/>
            </a:endParaRPr>
          </a:p>
          <a:p>
            <a:pPr marL="0"/>
            <a:r>
              <a:rPr lang="en-US" sz="1600"/>
              <a:t>-Makaron, dowolny, najlepiej rurki, bądź ,,póra"</a:t>
            </a:r>
            <a:endParaRPr lang="en-US" sz="1600" dirty="0">
              <a:cs typeface="Calibri"/>
            </a:endParaRPr>
          </a:p>
          <a:p>
            <a:pPr marL="0"/>
            <a:r>
              <a:rPr lang="en-US" sz="1600"/>
              <a:t>-0,5kg piersi z kurczaka</a:t>
            </a:r>
            <a:endParaRPr lang="en-US" sz="1600" dirty="0">
              <a:cs typeface="Calibri"/>
            </a:endParaRPr>
          </a:p>
          <a:p>
            <a:pPr marL="0"/>
            <a:r>
              <a:rPr lang="en-US" sz="1600"/>
              <a:t>-Ser mocarella 20dag</a:t>
            </a:r>
            <a:endParaRPr lang="en-US" sz="1600" dirty="0">
              <a:cs typeface="Calibri"/>
            </a:endParaRPr>
          </a:p>
          <a:p>
            <a:pPr marL="0"/>
            <a:r>
              <a:rPr lang="en-US" sz="1600"/>
              <a:t>-Przyprawa Cary</a:t>
            </a:r>
            <a:endParaRPr lang="en-US" sz="1600" dirty="0">
              <a:cs typeface="Calibri"/>
            </a:endParaRPr>
          </a:p>
          <a:p>
            <a:pPr marL="0"/>
            <a:r>
              <a:rPr lang="en-US" sz="1600"/>
              <a:t>-Ulubione warzywo np. pomidorki koktajlowe </a:t>
            </a:r>
            <a:endParaRPr lang="en-US" sz="1600" dirty="0">
              <a:cs typeface="Calibri"/>
            </a:endParaRPr>
          </a:p>
          <a:p>
            <a:pPr marL="0" indent="0">
              <a:buNone/>
            </a:pPr>
            <a:r>
              <a:rPr lang="en-US" sz="1600"/>
              <a:t>Sposób przygotowania:</a:t>
            </a:r>
            <a:endParaRPr lang="en-US" sz="1600">
              <a:cs typeface="Calibri" panose="020F0502020204030204"/>
            </a:endParaRPr>
          </a:p>
          <a:p>
            <a:pPr marL="0" indent="0">
              <a:buNone/>
            </a:pPr>
            <a:r>
              <a:rPr lang="en-US" sz="1600"/>
              <a:t>Makaron gotujemy w solonej wodzie, pierś kroimi w kostkę i wrzucamy na batelnie. Przyprawiamy. Gdy makaron się ugotuje odsonczamy go przez pokrywkę, nie płukamy. Wsypujemy do gorącego makaronu usmażonego wcześniej kurczakaucamy już wcześniej pokrojony ser, mieszamy aż się rozpuści. Przy wyjęciu na talerz, można dodać swoje ulubione warzywo.</a:t>
            </a:r>
            <a:endParaRPr lang="en-US" sz="1600">
              <a:cs typeface="Calibri" panose="020F0502020204030204"/>
            </a:endParaRPr>
          </a:p>
          <a:p>
            <a:pPr marL="0"/>
            <a:endParaRPr lang="en-US" sz="1600" dirty="0">
              <a:cs typeface="Calibri"/>
            </a:endParaRPr>
          </a:p>
        </p:txBody>
      </p:sp>
      <p:pic>
        <p:nvPicPr>
          <p:cNvPr id="8" name="Obraz 8" descr="Obraz zawierający żywność, stół, talerz, frytki&#10;&#10;Opis wygenerowany automatycznie">
            <a:extLst>
              <a:ext uri="{FF2B5EF4-FFF2-40B4-BE49-F238E27FC236}">
                <a16:creationId xmlns="" xmlns:a16="http://schemas.microsoft.com/office/drawing/2014/main" id="{92C653A0-905B-4FE6-BB87-2885CE8E1E69}"/>
              </a:ext>
            </a:extLst>
          </p:cNvPr>
          <p:cNvPicPr>
            <a:picLocks noGrp="1" noChangeAspect="1"/>
          </p:cNvPicPr>
          <p:nvPr>
            <p:ph sz="half" idx="2"/>
          </p:nvPr>
        </p:nvPicPr>
        <p:blipFill rotWithShape="1">
          <a:blip r:embed="rId2"/>
          <a:srcRect t="37672" b="12086"/>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0753304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0</TotalTime>
  <Words>257</Words>
  <Application>Microsoft Office PowerPoint</Application>
  <PresentationFormat>Niestandardowy</PresentationFormat>
  <Paragraphs>47</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Office Theme</vt:lpstr>
      <vt:lpstr>Zdrowy tryb życia w czasie Pandemii</vt:lpstr>
      <vt:lpstr>Spacer</vt:lpstr>
      <vt:lpstr>Rower</vt:lpstr>
      <vt:lpstr>Zainteresowania </vt:lpstr>
      <vt:lpstr>Rolki </vt:lpstr>
      <vt:lpstr>Ćwiczenia</vt:lpstr>
      <vt:lpstr>Zdrowe odżywianie się</vt:lpstr>
      <vt:lpstr>Gyros</vt:lpstr>
      <vt:lpstr>Makaron z serem.</vt:lpstr>
      <vt:lpstr>KONIEC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woljola@outlook.com</cp:lastModifiedBy>
  <cp:revision>865</cp:revision>
  <dcterms:created xsi:type="dcterms:W3CDTF">2020-10-30T09:33:38Z</dcterms:created>
  <dcterms:modified xsi:type="dcterms:W3CDTF">2020-12-07T12:52:05Z</dcterms:modified>
</cp:coreProperties>
</file>